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84" r:id="rId2"/>
    <p:sldId id="320" r:id="rId3"/>
    <p:sldId id="304" r:id="rId4"/>
    <p:sldId id="293" r:id="rId5"/>
    <p:sldId id="294" r:id="rId6"/>
    <p:sldId id="324" r:id="rId7"/>
    <p:sldId id="290" r:id="rId8"/>
    <p:sldId id="321" r:id="rId9"/>
    <p:sldId id="328" r:id="rId10"/>
    <p:sldId id="323" r:id="rId11"/>
    <p:sldId id="329" r:id="rId12"/>
    <p:sldId id="322" r:id="rId13"/>
    <p:sldId id="325" r:id="rId14"/>
    <p:sldId id="327" r:id="rId15"/>
    <p:sldId id="298" r:id="rId16"/>
    <p:sldId id="283" r:id="rId17"/>
    <p:sldId id="289" r:id="rId18"/>
    <p:sldId id="326" r:id="rId19"/>
    <p:sldId id="286" r:id="rId20"/>
    <p:sldId id="274" r:id="rId21"/>
    <p:sldId id="276" r:id="rId22"/>
  </p:sldIdLst>
  <p:sldSz cx="9144000" cy="6858000" type="screen4x3"/>
  <p:notesSz cx="6797675" cy="9926638"/>
  <p:defaultTextStyle>
    <a:defPPr>
      <a:defRPr lang="de-D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p:cViewPr varScale="1">
        <p:scale>
          <a:sx n="110" d="100"/>
          <a:sy n="110" d="100"/>
        </p:scale>
        <p:origin x="154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79AD7A49-EE01-429F-8382-CB8C34728B3D}"/>
              </a:ext>
            </a:extLst>
          </p:cNvPr>
          <p:cNvSpPr>
            <a:spLocks noGrp="1" noChangeArrowheads="1"/>
          </p:cNvSpPr>
          <p:nvPr>
            <p:ph type="hdr" sz="quarter"/>
          </p:nvPr>
        </p:nvSpPr>
        <p:spPr bwMode="auto">
          <a:xfrm>
            <a:off x="0"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de-DE"/>
          </a:p>
        </p:txBody>
      </p:sp>
      <p:sp>
        <p:nvSpPr>
          <p:cNvPr id="63491" name="Rectangle 3">
            <a:extLst>
              <a:ext uri="{FF2B5EF4-FFF2-40B4-BE49-F238E27FC236}">
                <a16:creationId xmlns:a16="http://schemas.microsoft.com/office/drawing/2014/main" id="{3F6EF866-3A9D-4575-B88A-522D70145B78}"/>
              </a:ext>
            </a:extLst>
          </p:cNvPr>
          <p:cNvSpPr>
            <a:spLocks noGrp="1" noChangeArrowheads="1"/>
          </p:cNvSpPr>
          <p:nvPr>
            <p:ph type="dt" idx="1"/>
          </p:nvPr>
        </p:nvSpPr>
        <p:spPr bwMode="auto">
          <a:xfrm>
            <a:off x="3849688"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de-DE"/>
          </a:p>
        </p:txBody>
      </p:sp>
      <p:sp>
        <p:nvSpPr>
          <p:cNvPr id="2052" name="Rectangle 4">
            <a:extLst>
              <a:ext uri="{FF2B5EF4-FFF2-40B4-BE49-F238E27FC236}">
                <a16:creationId xmlns:a16="http://schemas.microsoft.com/office/drawing/2014/main" id="{4F8E8754-29E6-45A8-9F69-5C1270107A40}"/>
              </a:ext>
            </a:extLst>
          </p:cNvPr>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3493" name="Rectangle 5">
            <a:extLst>
              <a:ext uri="{FF2B5EF4-FFF2-40B4-BE49-F238E27FC236}">
                <a16:creationId xmlns:a16="http://schemas.microsoft.com/office/drawing/2014/main" id="{707E927B-5BA8-4D62-8D49-3DBA8C641A09}"/>
              </a:ext>
            </a:extLst>
          </p:cNvPr>
          <p:cNvSpPr>
            <a:spLocks noGrp="1" noChangeArrowheads="1"/>
          </p:cNvSpPr>
          <p:nvPr>
            <p:ph type="body" sz="quarter" idx="3"/>
          </p:nvPr>
        </p:nvSpPr>
        <p:spPr bwMode="auto">
          <a:xfrm>
            <a:off x="679450" y="4714875"/>
            <a:ext cx="5438775" cy="4467225"/>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3494" name="Rectangle 6">
            <a:extLst>
              <a:ext uri="{FF2B5EF4-FFF2-40B4-BE49-F238E27FC236}">
                <a16:creationId xmlns:a16="http://schemas.microsoft.com/office/drawing/2014/main" id="{F25DBB84-D2C8-4D04-916C-2FD919436C1A}"/>
              </a:ext>
            </a:extLst>
          </p:cNvPr>
          <p:cNvSpPr>
            <a:spLocks noGrp="1" noChangeArrowheads="1"/>
          </p:cNvSpPr>
          <p:nvPr>
            <p:ph type="ftr" sz="quarter" idx="4"/>
          </p:nvPr>
        </p:nvSpPr>
        <p:spPr bwMode="auto">
          <a:xfrm>
            <a:off x="0" y="9428163"/>
            <a:ext cx="294640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de-DE"/>
          </a:p>
        </p:txBody>
      </p:sp>
      <p:sp>
        <p:nvSpPr>
          <p:cNvPr id="63495" name="Rectangle 7">
            <a:extLst>
              <a:ext uri="{FF2B5EF4-FFF2-40B4-BE49-F238E27FC236}">
                <a16:creationId xmlns:a16="http://schemas.microsoft.com/office/drawing/2014/main" id="{F21C37D1-1BBC-400B-A693-1B6D34F28BFF}"/>
              </a:ext>
            </a:extLst>
          </p:cNvPr>
          <p:cNvSpPr>
            <a:spLocks noGrp="1" noChangeArrowheads="1"/>
          </p:cNvSpPr>
          <p:nvPr>
            <p:ph type="sldNum" sz="quarter" idx="5"/>
          </p:nvPr>
        </p:nvSpPr>
        <p:spPr bwMode="auto">
          <a:xfrm>
            <a:off x="3849688" y="9428163"/>
            <a:ext cx="294640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0892390-65A3-49EF-969B-8AD1921D1D0C}"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a:extLst>
              <a:ext uri="{FF2B5EF4-FFF2-40B4-BE49-F238E27FC236}">
                <a16:creationId xmlns:a16="http://schemas.microsoft.com/office/drawing/2014/main" id="{4E6ADCBA-F5AC-4DD2-B66E-4006D3DF7F35}"/>
              </a:ext>
            </a:extLst>
          </p:cNvPr>
          <p:cNvSpPr>
            <a:spLocks noGrp="1" noChangeArrowheads="1"/>
          </p:cNvSpPr>
          <p:nvPr>
            <p:ph type="dt" sz="half" idx="10"/>
          </p:nvPr>
        </p:nvSpPr>
        <p:spPr>
          <a:ln/>
        </p:spPr>
        <p:txBody>
          <a:bodyPr/>
          <a:lstStyle>
            <a:lvl1pPr>
              <a:defRPr/>
            </a:lvl1pPr>
          </a:lstStyle>
          <a:p>
            <a:pPr>
              <a:defRPr/>
            </a:pPr>
            <a:endParaRPr lang="de-DE"/>
          </a:p>
        </p:txBody>
      </p:sp>
      <p:sp>
        <p:nvSpPr>
          <p:cNvPr id="5" name="Rectangle 5">
            <a:extLst>
              <a:ext uri="{FF2B5EF4-FFF2-40B4-BE49-F238E27FC236}">
                <a16:creationId xmlns:a16="http://schemas.microsoft.com/office/drawing/2014/main" id="{5BC04FF2-D061-4730-BA73-DB3125C1524C}"/>
              </a:ext>
            </a:extLst>
          </p:cNvPr>
          <p:cNvSpPr>
            <a:spLocks noGrp="1" noChangeArrowheads="1"/>
          </p:cNvSpPr>
          <p:nvPr>
            <p:ph type="ftr" sz="quarter" idx="11"/>
          </p:nvPr>
        </p:nvSpPr>
        <p:spPr>
          <a:ln/>
        </p:spPr>
        <p:txBody>
          <a:bodyPr/>
          <a:lstStyle>
            <a:lvl1pPr>
              <a:defRPr/>
            </a:lvl1pPr>
          </a:lstStyle>
          <a:p>
            <a:pPr>
              <a:defRPr/>
            </a:pPr>
            <a:r>
              <a:rPr lang="de-DE"/>
              <a:t>Informationen zur Schulanmeldung und zur Vorbereitung auf den Schulanfang</a:t>
            </a:r>
          </a:p>
        </p:txBody>
      </p:sp>
      <p:sp>
        <p:nvSpPr>
          <p:cNvPr id="6" name="Rectangle 6">
            <a:extLst>
              <a:ext uri="{FF2B5EF4-FFF2-40B4-BE49-F238E27FC236}">
                <a16:creationId xmlns:a16="http://schemas.microsoft.com/office/drawing/2014/main" id="{9E785C38-2E9A-468F-95D3-C20B4200B544}"/>
              </a:ext>
            </a:extLst>
          </p:cNvPr>
          <p:cNvSpPr>
            <a:spLocks noGrp="1" noChangeArrowheads="1"/>
          </p:cNvSpPr>
          <p:nvPr>
            <p:ph type="sldNum" sz="quarter" idx="12"/>
          </p:nvPr>
        </p:nvSpPr>
        <p:spPr>
          <a:ln/>
        </p:spPr>
        <p:txBody>
          <a:bodyPr/>
          <a:lstStyle>
            <a:lvl1pPr>
              <a:defRPr/>
            </a:lvl1pPr>
          </a:lstStyle>
          <a:p>
            <a:pPr>
              <a:defRPr/>
            </a:pPr>
            <a:fld id="{F44B039B-571E-4706-8D8C-A564B96C9B9A}" type="slidenum">
              <a:rPr lang="de-DE" altLang="de-DE"/>
              <a:pPr>
                <a:defRPr/>
              </a:pPr>
              <a:t>‹Nr.›</a:t>
            </a:fld>
            <a:endParaRPr lang="de-DE" altLang="de-DE"/>
          </a:p>
        </p:txBody>
      </p:sp>
    </p:spTree>
    <p:extLst>
      <p:ext uri="{BB962C8B-B14F-4D97-AF65-F5344CB8AC3E}">
        <p14:creationId xmlns:p14="http://schemas.microsoft.com/office/powerpoint/2010/main" val="1950384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F0E2C844-8C2A-4D6F-AFEB-B4A07738DC23}"/>
              </a:ext>
            </a:extLst>
          </p:cNvPr>
          <p:cNvSpPr>
            <a:spLocks noGrp="1" noChangeArrowheads="1"/>
          </p:cNvSpPr>
          <p:nvPr>
            <p:ph type="dt" sz="half" idx="10"/>
          </p:nvPr>
        </p:nvSpPr>
        <p:spPr>
          <a:ln/>
        </p:spPr>
        <p:txBody>
          <a:bodyPr/>
          <a:lstStyle>
            <a:lvl1pPr>
              <a:defRPr/>
            </a:lvl1pPr>
          </a:lstStyle>
          <a:p>
            <a:pPr>
              <a:defRPr/>
            </a:pPr>
            <a:endParaRPr lang="de-DE"/>
          </a:p>
        </p:txBody>
      </p:sp>
      <p:sp>
        <p:nvSpPr>
          <p:cNvPr id="5" name="Rectangle 5">
            <a:extLst>
              <a:ext uri="{FF2B5EF4-FFF2-40B4-BE49-F238E27FC236}">
                <a16:creationId xmlns:a16="http://schemas.microsoft.com/office/drawing/2014/main" id="{E30B8457-802F-4434-9B45-B26811F24AA0}"/>
              </a:ext>
            </a:extLst>
          </p:cNvPr>
          <p:cNvSpPr>
            <a:spLocks noGrp="1" noChangeArrowheads="1"/>
          </p:cNvSpPr>
          <p:nvPr>
            <p:ph type="ftr" sz="quarter" idx="11"/>
          </p:nvPr>
        </p:nvSpPr>
        <p:spPr>
          <a:ln/>
        </p:spPr>
        <p:txBody>
          <a:bodyPr/>
          <a:lstStyle>
            <a:lvl1pPr>
              <a:defRPr/>
            </a:lvl1pPr>
          </a:lstStyle>
          <a:p>
            <a:pPr>
              <a:defRPr/>
            </a:pPr>
            <a:r>
              <a:rPr lang="de-DE"/>
              <a:t>Informationen zur Schulanmeldung und zur Vorbereitung auf den Schulanfang</a:t>
            </a:r>
          </a:p>
        </p:txBody>
      </p:sp>
      <p:sp>
        <p:nvSpPr>
          <p:cNvPr id="6" name="Rectangle 6">
            <a:extLst>
              <a:ext uri="{FF2B5EF4-FFF2-40B4-BE49-F238E27FC236}">
                <a16:creationId xmlns:a16="http://schemas.microsoft.com/office/drawing/2014/main" id="{C2E59B8A-41E0-49DA-A80D-124AE43954D1}"/>
              </a:ext>
            </a:extLst>
          </p:cNvPr>
          <p:cNvSpPr>
            <a:spLocks noGrp="1" noChangeArrowheads="1"/>
          </p:cNvSpPr>
          <p:nvPr>
            <p:ph type="sldNum" sz="quarter" idx="12"/>
          </p:nvPr>
        </p:nvSpPr>
        <p:spPr>
          <a:ln/>
        </p:spPr>
        <p:txBody>
          <a:bodyPr/>
          <a:lstStyle>
            <a:lvl1pPr>
              <a:defRPr/>
            </a:lvl1pPr>
          </a:lstStyle>
          <a:p>
            <a:pPr>
              <a:defRPr/>
            </a:pPr>
            <a:fld id="{B1593AFF-99B2-4D46-89A8-9925E5F26020}" type="slidenum">
              <a:rPr lang="de-DE" altLang="de-DE"/>
              <a:pPr>
                <a:defRPr/>
              </a:pPr>
              <a:t>‹Nr.›</a:t>
            </a:fld>
            <a:endParaRPr lang="de-DE" altLang="de-DE"/>
          </a:p>
        </p:txBody>
      </p:sp>
    </p:spTree>
    <p:extLst>
      <p:ext uri="{BB962C8B-B14F-4D97-AF65-F5344CB8AC3E}">
        <p14:creationId xmlns:p14="http://schemas.microsoft.com/office/powerpoint/2010/main" val="4047061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755E101B-7E7A-4D0D-936D-80DEE5DC99AE}"/>
              </a:ext>
            </a:extLst>
          </p:cNvPr>
          <p:cNvSpPr>
            <a:spLocks noGrp="1" noChangeArrowheads="1"/>
          </p:cNvSpPr>
          <p:nvPr>
            <p:ph type="dt" sz="half" idx="10"/>
          </p:nvPr>
        </p:nvSpPr>
        <p:spPr>
          <a:ln/>
        </p:spPr>
        <p:txBody>
          <a:bodyPr/>
          <a:lstStyle>
            <a:lvl1pPr>
              <a:defRPr/>
            </a:lvl1pPr>
          </a:lstStyle>
          <a:p>
            <a:pPr>
              <a:defRPr/>
            </a:pPr>
            <a:endParaRPr lang="de-DE"/>
          </a:p>
        </p:txBody>
      </p:sp>
      <p:sp>
        <p:nvSpPr>
          <p:cNvPr id="5" name="Rectangle 5">
            <a:extLst>
              <a:ext uri="{FF2B5EF4-FFF2-40B4-BE49-F238E27FC236}">
                <a16:creationId xmlns:a16="http://schemas.microsoft.com/office/drawing/2014/main" id="{88E0B93E-359A-4F21-AA4D-D22BE89D04F6}"/>
              </a:ext>
            </a:extLst>
          </p:cNvPr>
          <p:cNvSpPr>
            <a:spLocks noGrp="1" noChangeArrowheads="1"/>
          </p:cNvSpPr>
          <p:nvPr>
            <p:ph type="ftr" sz="quarter" idx="11"/>
          </p:nvPr>
        </p:nvSpPr>
        <p:spPr>
          <a:ln/>
        </p:spPr>
        <p:txBody>
          <a:bodyPr/>
          <a:lstStyle>
            <a:lvl1pPr>
              <a:defRPr/>
            </a:lvl1pPr>
          </a:lstStyle>
          <a:p>
            <a:pPr>
              <a:defRPr/>
            </a:pPr>
            <a:r>
              <a:rPr lang="de-DE"/>
              <a:t>Informationen zur Schulanmeldung und zur Vorbereitung auf den Schulanfang</a:t>
            </a:r>
          </a:p>
        </p:txBody>
      </p:sp>
      <p:sp>
        <p:nvSpPr>
          <p:cNvPr id="6" name="Rectangle 6">
            <a:extLst>
              <a:ext uri="{FF2B5EF4-FFF2-40B4-BE49-F238E27FC236}">
                <a16:creationId xmlns:a16="http://schemas.microsoft.com/office/drawing/2014/main" id="{4F6C7B30-E711-442A-85DE-5777A3A17C05}"/>
              </a:ext>
            </a:extLst>
          </p:cNvPr>
          <p:cNvSpPr>
            <a:spLocks noGrp="1" noChangeArrowheads="1"/>
          </p:cNvSpPr>
          <p:nvPr>
            <p:ph type="sldNum" sz="quarter" idx="12"/>
          </p:nvPr>
        </p:nvSpPr>
        <p:spPr>
          <a:ln/>
        </p:spPr>
        <p:txBody>
          <a:bodyPr/>
          <a:lstStyle>
            <a:lvl1pPr>
              <a:defRPr/>
            </a:lvl1pPr>
          </a:lstStyle>
          <a:p>
            <a:pPr>
              <a:defRPr/>
            </a:pPr>
            <a:fld id="{4D44ABA6-CF31-4F5E-B12A-7E7205E1D5E9}" type="slidenum">
              <a:rPr lang="de-DE" altLang="de-DE"/>
              <a:pPr>
                <a:defRPr/>
              </a:pPr>
              <a:t>‹Nr.›</a:t>
            </a:fld>
            <a:endParaRPr lang="de-DE" altLang="de-DE"/>
          </a:p>
        </p:txBody>
      </p:sp>
    </p:spTree>
    <p:extLst>
      <p:ext uri="{BB962C8B-B14F-4D97-AF65-F5344CB8AC3E}">
        <p14:creationId xmlns:p14="http://schemas.microsoft.com/office/powerpoint/2010/main" val="71955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el, Inhal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quarter" idx="2"/>
          </p:nvPr>
        </p:nvSpPr>
        <p:spPr>
          <a:xfrm>
            <a:off x="4648200" y="1600200"/>
            <a:ext cx="4038600" cy="21859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Inhaltsplatzhalter 4"/>
          <p:cNvSpPr>
            <a:spLocks noGrp="1"/>
          </p:cNvSpPr>
          <p:nvPr>
            <p:ph sz="quarter" idx="3"/>
          </p:nvPr>
        </p:nvSpPr>
        <p:spPr>
          <a:xfrm>
            <a:off x="4648200" y="3938588"/>
            <a:ext cx="4038600" cy="2187575"/>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Rectangle 4">
            <a:extLst>
              <a:ext uri="{FF2B5EF4-FFF2-40B4-BE49-F238E27FC236}">
                <a16:creationId xmlns:a16="http://schemas.microsoft.com/office/drawing/2014/main" id="{44414B81-8A69-44A7-94E2-6D80578C9BF8}"/>
              </a:ext>
            </a:extLst>
          </p:cNvPr>
          <p:cNvSpPr>
            <a:spLocks noGrp="1" noChangeArrowheads="1"/>
          </p:cNvSpPr>
          <p:nvPr>
            <p:ph type="dt" sz="half" idx="10"/>
          </p:nvPr>
        </p:nvSpPr>
        <p:spPr>
          <a:ln/>
        </p:spPr>
        <p:txBody>
          <a:bodyPr/>
          <a:lstStyle>
            <a:lvl1pPr>
              <a:defRPr/>
            </a:lvl1pPr>
          </a:lstStyle>
          <a:p>
            <a:pPr>
              <a:defRPr/>
            </a:pPr>
            <a:endParaRPr lang="de-DE"/>
          </a:p>
        </p:txBody>
      </p:sp>
      <p:sp>
        <p:nvSpPr>
          <p:cNvPr id="7" name="Rectangle 5">
            <a:extLst>
              <a:ext uri="{FF2B5EF4-FFF2-40B4-BE49-F238E27FC236}">
                <a16:creationId xmlns:a16="http://schemas.microsoft.com/office/drawing/2014/main" id="{9A4620CB-3395-4B5E-B1B0-CC17CC0DAEC4}"/>
              </a:ext>
            </a:extLst>
          </p:cNvPr>
          <p:cNvSpPr>
            <a:spLocks noGrp="1" noChangeArrowheads="1"/>
          </p:cNvSpPr>
          <p:nvPr>
            <p:ph type="ftr" sz="quarter" idx="11"/>
          </p:nvPr>
        </p:nvSpPr>
        <p:spPr>
          <a:ln/>
        </p:spPr>
        <p:txBody>
          <a:bodyPr/>
          <a:lstStyle>
            <a:lvl1pPr>
              <a:defRPr/>
            </a:lvl1pPr>
          </a:lstStyle>
          <a:p>
            <a:pPr>
              <a:defRPr/>
            </a:pPr>
            <a:r>
              <a:rPr lang="de-DE"/>
              <a:t>Informationen zur Schulanmeldung und zur Vorbereitung auf den Schulanfang</a:t>
            </a:r>
          </a:p>
        </p:txBody>
      </p:sp>
      <p:sp>
        <p:nvSpPr>
          <p:cNvPr id="8" name="Rectangle 6">
            <a:extLst>
              <a:ext uri="{FF2B5EF4-FFF2-40B4-BE49-F238E27FC236}">
                <a16:creationId xmlns:a16="http://schemas.microsoft.com/office/drawing/2014/main" id="{1572D470-DFB9-44E6-B01B-902EC72A3EA4}"/>
              </a:ext>
            </a:extLst>
          </p:cNvPr>
          <p:cNvSpPr>
            <a:spLocks noGrp="1" noChangeArrowheads="1"/>
          </p:cNvSpPr>
          <p:nvPr>
            <p:ph type="sldNum" sz="quarter" idx="12"/>
          </p:nvPr>
        </p:nvSpPr>
        <p:spPr>
          <a:ln/>
        </p:spPr>
        <p:txBody>
          <a:bodyPr/>
          <a:lstStyle>
            <a:lvl1pPr>
              <a:defRPr/>
            </a:lvl1pPr>
          </a:lstStyle>
          <a:p>
            <a:pPr>
              <a:defRPr/>
            </a:pPr>
            <a:fld id="{E26639F7-8001-4BF0-905D-CE61FF3E0ABC}" type="slidenum">
              <a:rPr lang="de-DE" altLang="de-DE"/>
              <a:pPr>
                <a:defRPr/>
              </a:pPr>
              <a:t>‹Nr.›</a:t>
            </a:fld>
            <a:endParaRPr lang="de-DE" altLang="de-DE"/>
          </a:p>
        </p:txBody>
      </p:sp>
    </p:spTree>
    <p:extLst>
      <p:ext uri="{BB962C8B-B14F-4D97-AF65-F5344CB8AC3E}">
        <p14:creationId xmlns:p14="http://schemas.microsoft.com/office/powerpoint/2010/main" val="3006236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90A1628F-A831-4702-B549-FE037F900846}"/>
              </a:ext>
            </a:extLst>
          </p:cNvPr>
          <p:cNvSpPr>
            <a:spLocks noGrp="1" noChangeArrowheads="1"/>
          </p:cNvSpPr>
          <p:nvPr>
            <p:ph type="dt" sz="half" idx="10"/>
          </p:nvPr>
        </p:nvSpPr>
        <p:spPr>
          <a:ln/>
        </p:spPr>
        <p:txBody>
          <a:bodyPr/>
          <a:lstStyle>
            <a:lvl1pPr>
              <a:defRPr/>
            </a:lvl1pPr>
          </a:lstStyle>
          <a:p>
            <a:pPr>
              <a:defRPr/>
            </a:pPr>
            <a:endParaRPr lang="de-DE"/>
          </a:p>
        </p:txBody>
      </p:sp>
      <p:sp>
        <p:nvSpPr>
          <p:cNvPr id="5" name="Rectangle 5">
            <a:extLst>
              <a:ext uri="{FF2B5EF4-FFF2-40B4-BE49-F238E27FC236}">
                <a16:creationId xmlns:a16="http://schemas.microsoft.com/office/drawing/2014/main" id="{5D9C3635-C0D9-4DDE-B52D-84BC864EEC2F}"/>
              </a:ext>
            </a:extLst>
          </p:cNvPr>
          <p:cNvSpPr>
            <a:spLocks noGrp="1" noChangeArrowheads="1"/>
          </p:cNvSpPr>
          <p:nvPr>
            <p:ph type="ftr" sz="quarter" idx="11"/>
          </p:nvPr>
        </p:nvSpPr>
        <p:spPr>
          <a:ln/>
        </p:spPr>
        <p:txBody>
          <a:bodyPr/>
          <a:lstStyle>
            <a:lvl1pPr>
              <a:defRPr/>
            </a:lvl1pPr>
          </a:lstStyle>
          <a:p>
            <a:pPr>
              <a:defRPr/>
            </a:pPr>
            <a:r>
              <a:rPr lang="de-DE"/>
              <a:t>Informationen zur Schulanmeldung und zur Vorbereitung auf den Schulanfang</a:t>
            </a:r>
          </a:p>
        </p:txBody>
      </p:sp>
      <p:sp>
        <p:nvSpPr>
          <p:cNvPr id="6" name="Rectangle 6">
            <a:extLst>
              <a:ext uri="{FF2B5EF4-FFF2-40B4-BE49-F238E27FC236}">
                <a16:creationId xmlns:a16="http://schemas.microsoft.com/office/drawing/2014/main" id="{5A08262D-A49B-46B8-AD88-98BEEFD3941C}"/>
              </a:ext>
            </a:extLst>
          </p:cNvPr>
          <p:cNvSpPr>
            <a:spLocks noGrp="1" noChangeArrowheads="1"/>
          </p:cNvSpPr>
          <p:nvPr>
            <p:ph type="sldNum" sz="quarter" idx="12"/>
          </p:nvPr>
        </p:nvSpPr>
        <p:spPr>
          <a:ln/>
        </p:spPr>
        <p:txBody>
          <a:bodyPr/>
          <a:lstStyle>
            <a:lvl1pPr>
              <a:defRPr/>
            </a:lvl1pPr>
          </a:lstStyle>
          <a:p>
            <a:pPr>
              <a:defRPr/>
            </a:pPr>
            <a:fld id="{AEE8D02C-F370-4138-8DD2-EDB2EED81982}" type="slidenum">
              <a:rPr lang="de-DE" altLang="de-DE"/>
              <a:pPr>
                <a:defRPr/>
              </a:pPr>
              <a:t>‹Nr.›</a:t>
            </a:fld>
            <a:endParaRPr lang="de-DE" altLang="de-DE"/>
          </a:p>
        </p:txBody>
      </p:sp>
    </p:spTree>
    <p:extLst>
      <p:ext uri="{BB962C8B-B14F-4D97-AF65-F5344CB8AC3E}">
        <p14:creationId xmlns:p14="http://schemas.microsoft.com/office/powerpoint/2010/main" val="4128527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a:extLst>
              <a:ext uri="{FF2B5EF4-FFF2-40B4-BE49-F238E27FC236}">
                <a16:creationId xmlns:a16="http://schemas.microsoft.com/office/drawing/2014/main" id="{0CA96850-7EAD-400A-B8CF-6EEA0EE4C5AC}"/>
              </a:ext>
            </a:extLst>
          </p:cNvPr>
          <p:cNvSpPr>
            <a:spLocks noGrp="1" noChangeArrowheads="1"/>
          </p:cNvSpPr>
          <p:nvPr>
            <p:ph type="dt" sz="half" idx="10"/>
          </p:nvPr>
        </p:nvSpPr>
        <p:spPr>
          <a:ln/>
        </p:spPr>
        <p:txBody>
          <a:bodyPr/>
          <a:lstStyle>
            <a:lvl1pPr>
              <a:defRPr/>
            </a:lvl1pPr>
          </a:lstStyle>
          <a:p>
            <a:pPr>
              <a:defRPr/>
            </a:pPr>
            <a:endParaRPr lang="de-DE"/>
          </a:p>
        </p:txBody>
      </p:sp>
      <p:sp>
        <p:nvSpPr>
          <p:cNvPr id="5" name="Rectangle 5">
            <a:extLst>
              <a:ext uri="{FF2B5EF4-FFF2-40B4-BE49-F238E27FC236}">
                <a16:creationId xmlns:a16="http://schemas.microsoft.com/office/drawing/2014/main" id="{77ED4209-390B-4BCE-90C6-61DDC7D71409}"/>
              </a:ext>
            </a:extLst>
          </p:cNvPr>
          <p:cNvSpPr>
            <a:spLocks noGrp="1" noChangeArrowheads="1"/>
          </p:cNvSpPr>
          <p:nvPr>
            <p:ph type="ftr" sz="quarter" idx="11"/>
          </p:nvPr>
        </p:nvSpPr>
        <p:spPr>
          <a:ln/>
        </p:spPr>
        <p:txBody>
          <a:bodyPr/>
          <a:lstStyle>
            <a:lvl1pPr>
              <a:defRPr/>
            </a:lvl1pPr>
          </a:lstStyle>
          <a:p>
            <a:pPr>
              <a:defRPr/>
            </a:pPr>
            <a:r>
              <a:rPr lang="de-DE"/>
              <a:t>Informationen zur Schulanmeldung und zur Vorbereitung auf den Schulanfang</a:t>
            </a:r>
          </a:p>
        </p:txBody>
      </p:sp>
      <p:sp>
        <p:nvSpPr>
          <p:cNvPr id="6" name="Rectangle 6">
            <a:extLst>
              <a:ext uri="{FF2B5EF4-FFF2-40B4-BE49-F238E27FC236}">
                <a16:creationId xmlns:a16="http://schemas.microsoft.com/office/drawing/2014/main" id="{2425143E-AC35-4393-A219-C63B1836A420}"/>
              </a:ext>
            </a:extLst>
          </p:cNvPr>
          <p:cNvSpPr>
            <a:spLocks noGrp="1" noChangeArrowheads="1"/>
          </p:cNvSpPr>
          <p:nvPr>
            <p:ph type="sldNum" sz="quarter" idx="12"/>
          </p:nvPr>
        </p:nvSpPr>
        <p:spPr>
          <a:ln/>
        </p:spPr>
        <p:txBody>
          <a:bodyPr/>
          <a:lstStyle>
            <a:lvl1pPr>
              <a:defRPr/>
            </a:lvl1pPr>
          </a:lstStyle>
          <a:p>
            <a:pPr>
              <a:defRPr/>
            </a:pPr>
            <a:fld id="{7D03B510-7374-481A-A74E-6184995D024A}" type="slidenum">
              <a:rPr lang="de-DE" altLang="de-DE"/>
              <a:pPr>
                <a:defRPr/>
              </a:pPr>
              <a:t>‹Nr.›</a:t>
            </a:fld>
            <a:endParaRPr lang="de-DE" altLang="de-DE"/>
          </a:p>
        </p:txBody>
      </p:sp>
    </p:spTree>
    <p:extLst>
      <p:ext uri="{BB962C8B-B14F-4D97-AF65-F5344CB8AC3E}">
        <p14:creationId xmlns:p14="http://schemas.microsoft.com/office/powerpoint/2010/main" val="4244027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a:extLst>
              <a:ext uri="{FF2B5EF4-FFF2-40B4-BE49-F238E27FC236}">
                <a16:creationId xmlns:a16="http://schemas.microsoft.com/office/drawing/2014/main" id="{83B53682-8ADC-4E56-A6D9-803CB129D73A}"/>
              </a:ext>
            </a:extLst>
          </p:cNvPr>
          <p:cNvSpPr>
            <a:spLocks noGrp="1" noChangeArrowheads="1"/>
          </p:cNvSpPr>
          <p:nvPr>
            <p:ph type="dt" sz="half" idx="10"/>
          </p:nvPr>
        </p:nvSpPr>
        <p:spPr>
          <a:ln/>
        </p:spPr>
        <p:txBody>
          <a:bodyPr/>
          <a:lstStyle>
            <a:lvl1pPr>
              <a:defRPr/>
            </a:lvl1pPr>
          </a:lstStyle>
          <a:p>
            <a:pPr>
              <a:defRPr/>
            </a:pPr>
            <a:endParaRPr lang="de-DE"/>
          </a:p>
        </p:txBody>
      </p:sp>
      <p:sp>
        <p:nvSpPr>
          <p:cNvPr id="6" name="Rectangle 5">
            <a:extLst>
              <a:ext uri="{FF2B5EF4-FFF2-40B4-BE49-F238E27FC236}">
                <a16:creationId xmlns:a16="http://schemas.microsoft.com/office/drawing/2014/main" id="{997CC6C8-2007-4884-844E-1D2AD4DA4BA2}"/>
              </a:ext>
            </a:extLst>
          </p:cNvPr>
          <p:cNvSpPr>
            <a:spLocks noGrp="1" noChangeArrowheads="1"/>
          </p:cNvSpPr>
          <p:nvPr>
            <p:ph type="ftr" sz="quarter" idx="11"/>
          </p:nvPr>
        </p:nvSpPr>
        <p:spPr>
          <a:ln/>
        </p:spPr>
        <p:txBody>
          <a:bodyPr/>
          <a:lstStyle>
            <a:lvl1pPr>
              <a:defRPr/>
            </a:lvl1pPr>
          </a:lstStyle>
          <a:p>
            <a:pPr>
              <a:defRPr/>
            </a:pPr>
            <a:r>
              <a:rPr lang="de-DE"/>
              <a:t>Informationen zur Schulanmeldung und zur Vorbereitung auf den Schulanfang</a:t>
            </a:r>
          </a:p>
        </p:txBody>
      </p:sp>
      <p:sp>
        <p:nvSpPr>
          <p:cNvPr id="7" name="Rectangle 6">
            <a:extLst>
              <a:ext uri="{FF2B5EF4-FFF2-40B4-BE49-F238E27FC236}">
                <a16:creationId xmlns:a16="http://schemas.microsoft.com/office/drawing/2014/main" id="{4842856E-0BD6-4846-8E3C-385AD44AB504}"/>
              </a:ext>
            </a:extLst>
          </p:cNvPr>
          <p:cNvSpPr>
            <a:spLocks noGrp="1" noChangeArrowheads="1"/>
          </p:cNvSpPr>
          <p:nvPr>
            <p:ph type="sldNum" sz="quarter" idx="12"/>
          </p:nvPr>
        </p:nvSpPr>
        <p:spPr>
          <a:ln/>
        </p:spPr>
        <p:txBody>
          <a:bodyPr/>
          <a:lstStyle>
            <a:lvl1pPr>
              <a:defRPr/>
            </a:lvl1pPr>
          </a:lstStyle>
          <a:p>
            <a:pPr>
              <a:defRPr/>
            </a:pPr>
            <a:fld id="{862568C0-7F77-4C23-A364-AB5D24BEC8F5}" type="slidenum">
              <a:rPr lang="de-DE" altLang="de-DE"/>
              <a:pPr>
                <a:defRPr/>
              </a:pPr>
              <a:t>‹Nr.›</a:t>
            </a:fld>
            <a:endParaRPr lang="de-DE" altLang="de-DE"/>
          </a:p>
        </p:txBody>
      </p:sp>
    </p:spTree>
    <p:extLst>
      <p:ext uri="{BB962C8B-B14F-4D97-AF65-F5344CB8AC3E}">
        <p14:creationId xmlns:p14="http://schemas.microsoft.com/office/powerpoint/2010/main" val="3733065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a:extLst>
              <a:ext uri="{FF2B5EF4-FFF2-40B4-BE49-F238E27FC236}">
                <a16:creationId xmlns:a16="http://schemas.microsoft.com/office/drawing/2014/main" id="{36004E38-4CAC-4EAE-B05A-BA148470F7D1}"/>
              </a:ext>
            </a:extLst>
          </p:cNvPr>
          <p:cNvSpPr>
            <a:spLocks noGrp="1" noChangeArrowheads="1"/>
          </p:cNvSpPr>
          <p:nvPr>
            <p:ph type="dt" sz="half" idx="10"/>
          </p:nvPr>
        </p:nvSpPr>
        <p:spPr>
          <a:ln/>
        </p:spPr>
        <p:txBody>
          <a:bodyPr/>
          <a:lstStyle>
            <a:lvl1pPr>
              <a:defRPr/>
            </a:lvl1pPr>
          </a:lstStyle>
          <a:p>
            <a:pPr>
              <a:defRPr/>
            </a:pPr>
            <a:endParaRPr lang="de-DE"/>
          </a:p>
        </p:txBody>
      </p:sp>
      <p:sp>
        <p:nvSpPr>
          <p:cNvPr id="8" name="Rectangle 5">
            <a:extLst>
              <a:ext uri="{FF2B5EF4-FFF2-40B4-BE49-F238E27FC236}">
                <a16:creationId xmlns:a16="http://schemas.microsoft.com/office/drawing/2014/main" id="{F6FC166C-8ECB-4017-8D59-66BEF5EB0844}"/>
              </a:ext>
            </a:extLst>
          </p:cNvPr>
          <p:cNvSpPr>
            <a:spLocks noGrp="1" noChangeArrowheads="1"/>
          </p:cNvSpPr>
          <p:nvPr>
            <p:ph type="ftr" sz="quarter" idx="11"/>
          </p:nvPr>
        </p:nvSpPr>
        <p:spPr>
          <a:ln/>
        </p:spPr>
        <p:txBody>
          <a:bodyPr/>
          <a:lstStyle>
            <a:lvl1pPr>
              <a:defRPr/>
            </a:lvl1pPr>
          </a:lstStyle>
          <a:p>
            <a:pPr>
              <a:defRPr/>
            </a:pPr>
            <a:r>
              <a:rPr lang="de-DE"/>
              <a:t>Informationen zur Schulanmeldung und zur Vorbereitung auf den Schulanfang</a:t>
            </a:r>
          </a:p>
        </p:txBody>
      </p:sp>
      <p:sp>
        <p:nvSpPr>
          <p:cNvPr id="9" name="Rectangle 6">
            <a:extLst>
              <a:ext uri="{FF2B5EF4-FFF2-40B4-BE49-F238E27FC236}">
                <a16:creationId xmlns:a16="http://schemas.microsoft.com/office/drawing/2014/main" id="{5A387582-8672-4D60-9CE3-AD53DCACC29A}"/>
              </a:ext>
            </a:extLst>
          </p:cNvPr>
          <p:cNvSpPr>
            <a:spLocks noGrp="1" noChangeArrowheads="1"/>
          </p:cNvSpPr>
          <p:nvPr>
            <p:ph type="sldNum" sz="quarter" idx="12"/>
          </p:nvPr>
        </p:nvSpPr>
        <p:spPr>
          <a:ln/>
        </p:spPr>
        <p:txBody>
          <a:bodyPr/>
          <a:lstStyle>
            <a:lvl1pPr>
              <a:defRPr/>
            </a:lvl1pPr>
          </a:lstStyle>
          <a:p>
            <a:pPr>
              <a:defRPr/>
            </a:pPr>
            <a:fld id="{8FF82E70-D502-4279-90BC-89206552006E}" type="slidenum">
              <a:rPr lang="de-DE" altLang="de-DE"/>
              <a:pPr>
                <a:defRPr/>
              </a:pPr>
              <a:t>‹Nr.›</a:t>
            </a:fld>
            <a:endParaRPr lang="de-DE" altLang="de-DE"/>
          </a:p>
        </p:txBody>
      </p:sp>
    </p:spTree>
    <p:extLst>
      <p:ext uri="{BB962C8B-B14F-4D97-AF65-F5344CB8AC3E}">
        <p14:creationId xmlns:p14="http://schemas.microsoft.com/office/powerpoint/2010/main" val="1392834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a:extLst>
              <a:ext uri="{FF2B5EF4-FFF2-40B4-BE49-F238E27FC236}">
                <a16:creationId xmlns:a16="http://schemas.microsoft.com/office/drawing/2014/main" id="{3A713F87-2E20-424D-BE8E-D984F31DB792}"/>
              </a:ext>
            </a:extLst>
          </p:cNvPr>
          <p:cNvSpPr>
            <a:spLocks noGrp="1" noChangeArrowheads="1"/>
          </p:cNvSpPr>
          <p:nvPr>
            <p:ph type="dt" sz="half" idx="10"/>
          </p:nvPr>
        </p:nvSpPr>
        <p:spPr>
          <a:ln/>
        </p:spPr>
        <p:txBody>
          <a:bodyPr/>
          <a:lstStyle>
            <a:lvl1pPr>
              <a:defRPr/>
            </a:lvl1pPr>
          </a:lstStyle>
          <a:p>
            <a:pPr>
              <a:defRPr/>
            </a:pPr>
            <a:endParaRPr lang="de-DE"/>
          </a:p>
        </p:txBody>
      </p:sp>
      <p:sp>
        <p:nvSpPr>
          <p:cNvPr id="4" name="Rectangle 5">
            <a:extLst>
              <a:ext uri="{FF2B5EF4-FFF2-40B4-BE49-F238E27FC236}">
                <a16:creationId xmlns:a16="http://schemas.microsoft.com/office/drawing/2014/main" id="{91420F23-8459-4185-AD46-EF21ACCC2D2B}"/>
              </a:ext>
            </a:extLst>
          </p:cNvPr>
          <p:cNvSpPr>
            <a:spLocks noGrp="1" noChangeArrowheads="1"/>
          </p:cNvSpPr>
          <p:nvPr>
            <p:ph type="ftr" sz="quarter" idx="11"/>
          </p:nvPr>
        </p:nvSpPr>
        <p:spPr>
          <a:ln/>
        </p:spPr>
        <p:txBody>
          <a:bodyPr/>
          <a:lstStyle>
            <a:lvl1pPr>
              <a:defRPr/>
            </a:lvl1pPr>
          </a:lstStyle>
          <a:p>
            <a:pPr>
              <a:defRPr/>
            </a:pPr>
            <a:r>
              <a:rPr lang="de-DE"/>
              <a:t>Informationen zur Schulanmeldung und zur Vorbereitung auf den Schulanfang</a:t>
            </a:r>
          </a:p>
        </p:txBody>
      </p:sp>
      <p:sp>
        <p:nvSpPr>
          <p:cNvPr id="5" name="Rectangle 6">
            <a:extLst>
              <a:ext uri="{FF2B5EF4-FFF2-40B4-BE49-F238E27FC236}">
                <a16:creationId xmlns:a16="http://schemas.microsoft.com/office/drawing/2014/main" id="{F1A02E96-1D14-4D57-AD2E-AEA9E5519BBD}"/>
              </a:ext>
            </a:extLst>
          </p:cNvPr>
          <p:cNvSpPr>
            <a:spLocks noGrp="1" noChangeArrowheads="1"/>
          </p:cNvSpPr>
          <p:nvPr>
            <p:ph type="sldNum" sz="quarter" idx="12"/>
          </p:nvPr>
        </p:nvSpPr>
        <p:spPr>
          <a:ln/>
        </p:spPr>
        <p:txBody>
          <a:bodyPr/>
          <a:lstStyle>
            <a:lvl1pPr>
              <a:defRPr/>
            </a:lvl1pPr>
          </a:lstStyle>
          <a:p>
            <a:pPr>
              <a:defRPr/>
            </a:pPr>
            <a:fld id="{17D2F11F-7B42-4511-BC47-AF4013929656}" type="slidenum">
              <a:rPr lang="de-DE" altLang="de-DE"/>
              <a:pPr>
                <a:defRPr/>
              </a:pPr>
              <a:t>‹Nr.›</a:t>
            </a:fld>
            <a:endParaRPr lang="de-DE" altLang="de-DE"/>
          </a:p>
        </p:txBody>
      </p:sp>
    </p:spTree>
    <p:extLst>
      <p:ext uri="{BB962C8B-B14F-4D97-AF65-F5344CB8AC3E}">
        <p14:creationId xmlns:p14="http://schemas.microsoft.com/office/powerpoint/2010/main" val="1699910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CEDB480-1FDD-4209-9112-D1AD3EA51DE8}"/>
              </a:ext>
            </a:extLst>
          </p:cNvPr>
          <p:cNvSpPr>
            <a:spLocks noGrp="1" noChangeArrowheads="1"/>
          </p:cNvSpPr>
          <p:nvPr>
            <p:ph type="dt" sz="half" idx="10"/>
          </p:nvPr>
        </p:nvSpPr>
        <p:spPr>
          <a:ln/>
        </p:spPr>
        <p:txBody>
          <a:bodyPr/>
          <a:lstStyle>
            <a:lvl1pPr>
              <a:defRPr/>
            </a:lvl1pPr>
          </a:lstStyle>
          <a:p>
            <a:pPr>
              <a:defRPr/>
            </a:pPr>
            <a:endParaRPr lang="de-DE"/>
          </a:p>
        </p:txBody>
      </p:sp>
      <p:sp>
        <p:nvSpPr>
          <p:cNvPr id="3" name="Rectangle 5">
            <a:extLst>
              <a:ext uri="{FF2B5EF4-FFF2-40B4-BE49-F238E27FC236}">
                <a16:creationId xmlns:a16="http://schemas.microsoft.com/office/drawing/2014/main" id="{B2BB20FA-37BA-49A8-A5E3-B1EDF8835A87}"/>
              </a:ext>
            </a:extLst>
          </p:cNvPr>
          <p:cNvSpPr>
            <a:spLocks noGrp="1" noChangeArrowheads="1"/>
          </p:cNvSpPr>
          <p:nvPr>
            <p:ph type="ftr" sz="quarter" idx="11"/>
          </p:nvPr>
        </p:nvSpPr>
        <p:spPr>
          <a:ln/>
        </p:spPr>
        <p:txBody>
          <a:bodyPr/>
          <a:lstStyle>
            <a:lvl1pPr>
              <a:defRPr/>
            </a:lvl1pPr>
          </a:lstStyle>
          <a:p>
            <a:pPr>
              <a:defRPr/>
            </a:pPr>
            <a:r>
              <a:rPr lang="de-DE"/>
              <a:t>Informationen zur Schulanmeldung und zur Vorbereitung auf den Schulanfang</a:t>
            </a:r>
          </a:p>
        </p:txBody>
      </p:sp>
      <p:sp>
        <p:nvSpPr>
          <p:cNvPr id="4" name="Rectangle 6">
            <a:extLst>
              <a:ext uri="{FF2B5EF4-FFF2-40B4-BE49-F238E27FC236}">
                <a16:creationId xmlns:a16="http://schemas.microsoft.com/office/drawing/2014/main" id="{D4F1E1B2-A658-44CA-8904-84808D33419D}"/>
              </a:ext>
            </a:extLst>
          </p:cNvPr>
          <p:cNvSpPr>
            <a:spLocks noGrp="1" noChangeArrowheads="1"/>
          </p:cNvSpPr>
          <p:nvPr>
            <p:ph type="sldNum" sz="quarter" idx="12"/>
          </p:nvPr>
        </p:nvSpPr>
        <p:spPr>
          <a:ln/>
        </p:spPr>
        <p:txBody>
          <a:bodyPr/>
          <a:lstStyle>
            <a:lvl1pPr>
              <a:defRPr/>
            </a:lvl1pPr>
          </a:lstStyle>
          <a:p>
            <a:pPr>
              <a:defRPr/>
            </a:pPr>
            <a:fld id="{1279601B-301C-492B-9BF0-5FDFE71B8791}" type="slidenum">
              <a:rPr lang="de-DE" altLang="de-DE"/>
              <a:pPr>
                <a:defRPr/>
              </a:pPr>
              <a:t>‹Nr.›</a:t>
            </a:fld>
            <a:endParaRPr lang="de-DE" altLang="de-DE"/>
          </a:p>
        </p:txBody>
      </p:sp>
    </p:spTree>
    <p:extLst>
      <p:ext uri="{BB962C8B-B14F-4D97-AF65-F5344CB8AC3E}">
        <p14:creationId xmlns:p14="http://schemas.microsoft.com/office/powerpoint/2010/main" val="963365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a:extLst>
              <a:ext uri="{FF2B5EF4-FFF2-40B4-BE49-F238E27FC236}">
                <a16:creationId xmlns:a16="http://schemas.microsoft.com/office/drawing/2014/main" id="{8E223E9F-251A-4E77-98BD-2A0986844940}"/>
              </a:ext>
            </a:extLst>
          </p:cNvPr>
          <p:cNvSpPr>
            <a:spLocks noGrp="1" noChangeArrowheads="1"/>
          </p:cNvSpPr>
          <p:nvPr>
            <p:ph type="dt" sz="half" idx="10"/>
          </p:nvPr>
        </p:nvSpPr>
        <p:spPr>
          <a:ln/>
        </p:spPr>
        <p:txBody>
          <a:bodyPr/>
          <a:lstStyle>
            <a:lvl1pPr>
              <a:defRPr/>
            </a:lvl1pPr>
          </a:lstStyle>
          <a:p>
            <a:pPr>
              <a:defRPr/>
            </a:pPr>
            <a:endParaRPr lang="de-DE"/>
          </a:p>
        </p:txBody>
      </p:sp>
      <p:sp>
        <p:nvSpPr>
          <p:cNvPr id="6" name="Rectangle 5">
            <a:extLst>
              <a:ext uri="{FF2B5EF4-FFF2-40B4-BE49-F238E27FC236}">
                <a16:creationId xmlns:a16="http://schemas.microsoft.com/office/drawing/2014/main" id="{797872D8-4EF6-4224-9709-76A7AD17591F}"/>
              </a:ext>
            </a:extLst>
          </p:cNvPr>
          <p:cNvSpPr>
            <a:spLocks noGrp="1" noChangeArrowheads="1"/>
          </p:cNvSpPr>
          <p:nvPr>
            <p:ph type="ftr" sz="quarter" idx="11"/>
          </p:nvPr>
        </p:nvSpPr>
        <p:spPr>
          <a:ln/>
        </p:spPr>
        <p:txBody>
          <a:bodyPr/>
          <a:lstStyle>
            <a:lvl1pPr>
              <a:defRPr/>
            </a:lvl1pPr>
          </a:lstStyle>
          <a:p>
            <a:pPr>
              <a:defRPr/>
            </a:pPr>
            <a:r>
              <a:rPr lang="de-DE"/>
              <a:t>Informationen zur Schulanmeldung und zur Vorbereitung auf den Schulanfang</a:t>
            </a:r>
          </a:p>
        </p:txBody>
      </p:sp>
      <p:sp>
        <p:nvSpPr>
          <p:cNvPr id="7" name="Rectangle 6">
            <a:extLst>
              <a:ext uri="{FF2B5EF4-FFF2-40B4-BE49-F238E27FC236}">
                <a16:creationId xmlns:a16="http://schemas.microsoft.com/office/drawing/2014/main" id="{F1544503-764E-4B25-91EA-6F55DC577F62}"/>
              </a:ext>
            </a:extLst>
          </p:cNvPr>
          <p:cNvSpPr>
            <a:spLocks noGrp="1" noChangeArrowheads="1"/>
          </p:cNvSpPr>
          <p:nvPr>
            <p:ph type="sldNum" sz="quarter" idx="12"/>
          </p:nvPr>
        </p:nvSpPr>
        <p:spPr>
          <a:ln/>
        </p:spPr>
        <p:txBody>
          <a:bodyPr/>
          <a:lstStyle>
            <a:lvl1pPr>
              <a:defRPr/>
            </a:lvl1pPr>
          </a:lstStyle>
          <a:p>
            <a:pPr>
              <a:defRPr/>
            </a:pPr>
            <a:fld id="{77937475-A344-4574-8B11-3544FAE8918C}" type="slidenum">
              <a:rPr lang="de-DE" altLang="de-DE"/>
              <a:pPr>
                <a:defRPr/>
              </a:pPr>
              <a:t>‹Nr.›</a:t>
            </a:fld>
            <a:endParaRPr lang="de-DE" altLang="de-DE"/>
          </a:p>
        </p:txBody>
      </p:sp>
    </p:spTree>
    <p:extLst>
      <p:ext uri="{BB962C8B-B14F-4D97-AF65-F5344CB8AC3E}">
        <p14:creationId xmlns:p14="http://schemas.microsoft.com/office/powerpoint/2010/main" val="221828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a:extLst>
              <a:ext uri="{FF2B5EF4-FFF2-40B4-BE49-F238E27FC236}">
                <a16:creationId xmlns:a16="http://schemas.microsoft.com/office/drawing/2014/main" id="{0B28C7CE-CB2B-4193-9419-DA045C811036}"/>
              </a:ext>
            </a:extLst>
          </p:cNvPr>
          <p:cNvSpPr>
            <a:spLocks noGrp="1" noChangeArrowheads="1"/>
          </p:cNvSpPr>
          <p:nvPr>
            <p:ph type="dt" sz="half" idx="10"/>
          </p:nvPr>
        </p:nvSpPr>
        <p:spPr>
          <a:ln/>
        </p:spPr>
        <p:txBody>
          <a:bodyPr/>
          <a:lstStyle>
            <a:lvl1pPr>
              <a:defRPr/>
            </a:lvl1pPr>
          </a:lstStyle>
          <a:p>
            <a:pPr>
              <a:defRPr/>
            </a:pPr>
            <a:endParaRPr lang="de-DE"/>
          </a:p>
        </p:txBody>
      </p:sp>
      <p:sp>
        <p:nvSpPr>
          <p:cNvPr id="6" name="Rectangle 5">
            <a:extLst>
              <a:ext uri="{FF2B5EF4-FFF2-40B4-BE49-F238E27FC236}">
                <a16:creationId xmlns:a16="http://schemas.microsoft.com/office/drawing/2014/main" id="{86AD5006-14A1-4EF5-98A2-DDE6A456CD92}"/>
              </a:ext>
            </a:extLst>
          </p:cNvPr>
          <p:cNvSpPr>
            <a:spLocks noGrp="1" noChangeArrowheads="1"/>
          </p:cNvSpPr>
          <p:nvPr>
            <p:ph type="ftr" sz="quarter" idx="11"/>
          </p:nvPr>
        </p:nvSpPr>
        <p:spPr>
          <a:ln/>
        </p:spPr>
        <p:txBody>
          <a:bodyPr/>
          <a:lstStyle>
            <a:lvl1pPr>
              <a:defRPr/>
            </a:lvl1pPr>
          </a:lstStyle>
          <a:p>
            <a:pPr>
              <a:defRPr/>
            </a:pPr>
            <a:r>
              <a:rPr lang="de-DE"/>
              <a:t>Informationen zur Schulanmeldung und zur Vorbereitung auf den Schulanfang</a:t>
            </a:r>
          </a:p>
        </p:txBody>
      </p:sp>
      <p:sp>
        <p:nvSpPr>
          <p:cNvPr id="7" name="Rectangle 6">
            <a:extLst>
              <a:ext uri="{FF2B5EF4-FFF2-40B4-BE49-F238E27FC236}">
                <a16:creationId xmlns:a16="http://schemas.microsoft.com/office/drawing/2014/main" id="{04178F86-40D8-43D7-AAC3-E349431DC551}"/>
              </a:ext>
            </a:extLst>
          </p:cNvPr>
          <p:cNvSpPr>
            <a:spLocks noGrp="1" noChangeArrowheads="1"/>
          </p:cNvSpPr>
          <p:nvPr>
            <p:ph type="sldNum" sz="quarter" idx="12"/>
          </p:nvPr>
        </p:nvSpPr>
        <p:spPr>
          <a:ln/>
        </p:spPr>
        <p:txBody>
          <a:bodyPr/>
          <a:lstStyle>
            <a:lvl1pPr>
              <a:defRPr/>
            </a:lvl1pPr>
          </a:lstStyle>
          <a:p>
            <a:pPr>
              <a:defRPr/>
            </a:pPr>
            <a:fld id="{450B74BD-00A5-417B-B434-298532AFED3F}" type="slidenum">
              <a:rPr lang="de-DE" altLang="de-DE"/>
              <a:pPr>
                <a:defRPr/>
              </a:pPr>
              <a:t>‹Nr.›</a:t>
            </a:fld>
            <a:endParaRPr lang="de-DE" altLang="de-DE"/>
          </a:p>
        </p:txBody>
      </p:sp>
    </p:spTree>
    <p:extLst>
      <p:ext uri="{BB962C8B-B14F-4D97-AF65-F5344CB8AC3E}">
        <p14:creationId xmlns:p14="http://schemas.microsoft.com/office/powerpoint/2010/main" val="744599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284EC98-98BF-48BD-A629-F4A17E0D08FE}"/>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1027" name="Rectangle 3">
            <a:extLst>
              <a:ext uri="{FF2B5EF4-FFF2-40B4-BE49-F238E27FC236}">
                <a16:creationId xmlns:a16="http://schemas.microsoft.com/office/drawing/2014/main" id="{53A49ADC-7769-4256-9D9D-F31D786D8493}"/>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1028" name="Rectangle 4">
            <a:extLst>
              <a:ext uri="{FF2B5EF4-FFF2-40B4-BE49-F238E27FC236}">
                <a16:creationId xmlns:a16="http://schemas.microsoft.com/office/drawing/2014/main" id="{4199DF5F-279E-45F5-8E02-809C24C2E6D8}"/>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de-DE"/>
          </a:p>
        </p:txBody>
      </p:sp>
      <p:sp>
        <p:nvSpPr>
          <p:cNvPr id="1029" name="Rectangle 5">
            <a:extLst>
              <a:ext uri="{FF2B5EF4-FFF2-40B4-BE49-F238E27FC236}">
                <a16:creationId xmlns:a16="http://schemas.microsoft.com/office/drawing/2014/main" id="{3A49034A-C6D7-4CB7-85E8-D01778274531}"/>
              </a:ext>
            </a:extLst>
          </p:cNvPr>
          <p:cNvSpPr>
            <a:spLocks noGrp="1" noChangeArrowheads="1"/>
          </p:cNvSpPr>
          <p:nvPr>
            <p:ph type="ftr" sz="quarter" idx="3"/>
          </p:nvPr>
        </p:nvSpPr>
        <p:spPr bwMode="auto">
          <a:xfrm>
            <a:off x="3132138" y="6381750"/>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800">
                <a:latin typeface="Arial" charset="0"/>
              </a:defRPr>
            </a:lvl1pPr>
          </a:lstStyle>
          <a:p>
            <a:pPr>
              <a:defRPr/>
            </a:pPr>
            <a:r>
              <a:rPr lang="de-DE"/>
              <a:t>Informationen zur Schulanmeldung und zur Vorbereitung auf den Schulanfang</a:t>
            </a:r>
          </a:p>
        </p:txBody>
      </p:sp>
      <p:sp>
        <p:nvSpPr>
          <p:cNvPr id="1030" name="Rectangle 6">
            <a:extLst>
              <a:ext uri="{FF2B5EF4-FFF2-40B4-BE49-F238E27FC236}">
                <a16:creationId xmlns:a16="http://schemas.microsoft.com/office/drawing/2014/main" id="{CEF99A17-E286-4293-8FEC-BE1CB5315EE5}"/>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26A9E37E-E3B1-40C5-9A8E-7E5B40B3856E}"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grundschule-stein.com/eltern-ags/" TargetMode="External"/><Relationship Id="rId2" Type="http://schemas.openxmlformats.org/officeDocument/2006/relationships/hyperlink" Target="https://www.km.bayern.de/epaper/2021_STMUK-Handreichung-Schule-Familie/index.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grundschule-stein.com/unsere-schule/ansprechpartne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slideLayout" Target="../slideLayouts/slideLayout2.xml"/><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ußzeilenplatzhalter 4">
            <a:extLst>
              <a:ext uri="{FF2B5EF4-FFF2-40B4-BE49-F238E27FC236}">
                <a16:creationId xmlns:a16="http://schemas.microsoft.com/office/drawing/2014/main" id="{041FD13F-C9EC-4ABB-96FB-96A6A674C0E5}"/>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de-DE" altLang="de-DE" sz="800"/>
              <a:t>Informationen zur Schulanmeldung und zur Vorbereitung auf den Schulanfang</a:t>
            </a:r>
          </a:p>
        </p:txBody>
      </p:sp>
      <p:sp>
        <p:nvSpPr>
          <p:cNvPr id="3076" name="Text Box 11">
            <a:extLst>
              <a:ext uri="{FF2B5EF4-FFF2-40B4-BE49-F238E27FC236}">
                <a16:creationId xmlns:a16="http://schemas.microsoft.com/office/drawing/2014/main" id="{A66E2659-9041-40CE-9E30-1A67161B25C2}"/>
              </a:ext>
            </a:extLst>
          </p:cNvPr>
          <p:cNvSpPr txBox="1">
            <a:spLocks noChangeArrowheads="1"/>
          </p:cNvSpPr>
          <p:nvPr/>
        </p:nvSpPr>
        <p:spPr bwMode="auto">
          <a:xfrm>
            <a:off x="3059113" y="5734050"/>
            <a:ext cx="33480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DE" altLang="de-DE" sz="1800">
                <a:solidFill>
                  <a:srgbClr val="FF3300"/>
                </a:solidFill>
              </a:rPr>
              <a:t>www.grundschule-stein.com</a:t>
            </a:r>
          </a:p>
        </p:txBody>
      </p:sp>
      <p:sp>
        <p:nvSpPr>
          <p:cNvPr id="3077" name="Textfeld 6">
            <a:extLst>
              <a:ext uri="{FF2B5EF4-FFF2-40B4-BE49-F238E27FC236}">
                <a16:creationId xmlns:a16="http://schemas.microsoft.com/office/drawing/2014/main" id="{52A434EF-6EA9-4028-A6DF-70BE72B93547}"/>
              </a:ext>
            </a:extLst>
          </p:cNvPr>
          <p:cNvSpPr txBox="1">
            <a:spLocks noChangeArrowheads="1"/>
          </p:cNvSpPr>
          <p:nvPr/>
        </p:nvSpPr>
        <p:spPr bwMode="auto">
          <a:xfrm>
            <a:off x="333375" y="5084763"/>
            <a:ext cx="26289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de-DE" sz="1800" dirty="0"/>
              <a:t>Schulhaus Neuwerker Weg 29</a:t>
            </a:r>
          </a:p>
        </p:txBody>
      </p:sp>
      <p:sp>
        <p:nvSpPr>
          <p:cNvPr id="3078" name="Textfeld 7">
            <a:extLst>
              <a:ext uri="{FF2B5EF4-FFF2-40B4-BE49-F238E27FC236}">
                <a16:creationId xmlns:a16="http://schemas.microsoft.com/office/drawing/2014/main" id="{6C8C212C-4A7F-487A-B882-111440F4ED20}"/>
              </a:ext>
            </a:extLst>
          </p:cNvPr>
          <p:cNvSpPr txBox="1">
            <a:spLocks noChangeArrowheads="1"/>
          </p:cNvSpPr>
          <p:nvPr/>
        </p:nvSpPr>
        <p:spPr bwMode="auto">
          <a:xfrm>
            <a:off x="6436816" y="5045442"/>
            <a:ext cx="26304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de-DE" sz="1800" dirty="0"/>
              <a:t>Schulhaus </a:t>
            </a:r>
          </a:p>
          <a:p>
            <a:pPr algn="ctr" eaLnBrk="1" hangingPunct="1">
              <a:spcBef>
                <a:spcPct val="0"/>
              </a:spcBef>
              <a:buFontTx/>
              <a:buNone/>
            </a:pPr>
            <a:r>
              <a:rPr lang="de-DE" altLang="de-DE" sz="1800" dirty="0"/>
              <a:t>Mühlstraße 29</a:t>
            </a:r>
          </a:p>
        </p:txBody>
      </p:sp>
      <p:pic>
        <p:nvPicPr>
          <p:cNvPr id="3" name="Grafik 2">
            <a:extLst>
              <a:ext uri="{FF2B5EF4-FFF2-40B4-BE49-F238E27FC236}">
                <a16:creationId xmlns:a16="http://schemas.microsoft.com/office/drawing/2014/main" id="{54A003D1-EF24-4D30-ABEB-114189DC0E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4492" y="3891897"/>
            <a:ext cx="1928282" cy="1701659"/>
          </a:xfrm>
          <a:prstGeom prst="rect">
            <a:avLst/>
          </a:prstGeom>
        </p:spPr>
      </p:pic>
      <p:sp>
        <p:nvSpPr>
          <p:cNvPr id="8" name="Rectangle 2">
            <a:extLst>
              <a:ext uri="{FF2B5EF4-FFF2-40B4-BE49-F238E27FC236}">
                <a16:creationId xmlns:a16="http://schemas.microsoft.com/office/drawing/2014/main" id="{32850F7D-C31B-4161-A40E-6862D1C5E284}"/>
              </a:ext>
            </a:extLst>
          </p:cNvPr>
          <p:cNvSpPr txBox="1">
            <a:spLocks noChangeArrowheads="1"/>
          </p:cNvSpPr>
          <p:nvPr/>
        </p:nvSpPr>
        <p:spPr bwMode="auto">
          <a:xfrm>
            <a:off x="971600" y="599455"/>
            <a:ext cx="7200800" cy="3011455"/>
          </a:xfrm>
          <a:prstGeom prst="rect">
            <a:avLst/>
          </a:prstGeom>
          <a:solidFill>
            <a:srgbClr val="FFFF66"/>
          </a:solidFill>
          <a:ln>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de-DE" altLang="de-DE" kern="0" dirty="0">
                <a:solidFill>
                  <a:schemeClr val="accent2"/>
                </a:solidFill>
                <a:latin typeface="Comic Sans MS" panose="030F0702030302020204" pitchFamily="66" charset="0"/>
              </a:rPr>
              <a:t>Informationen zur Schulanmeldung und zur Vorbereitung auf den Schulanfang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ußzeilenplatzhalter 4">
            <a:extLst>
              <a:ext uri="{FF2B5EF4-FFF2-40B4-BE49-F238E27FC236}">
                <a16:creationId xmlns:a16="http://schemas.microsoft.com/office/drawing/2014/main" id="{035EF0D6-4D23-4429-BDDF-51A7E443AB3D}"/>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de-DE" altLang="de-DE" sz="800"/>
              <a:t>Informationen zur Schulanmeldung und zur Vorbereitung auf den Schulanfang</a:t>
            </a:r>
          </a:p>
        </p:txBody>
      </p:sp>
      <p:sp>
        <p:nvSpPr>
          <p:cNvPr id="13315" name="Rectangle 2">
            <a:extLst>
              <a:ext uri="{FF2B5EF4-FFF2-40B4-BE49-F238E27FC236}">
                <a16:creationId xmlns:a16="http://schemas.microsoft.com/office/drawing/2014/main" id="{04B06308-E912-4AE9-92DC-5FED089D0197}"/>
              </a:ext>
            </a:extLst>
          </p:cNvPr>
          <p:cNvSpPr>
            <a:spLocks noGrp="1" noChangeArrowheads="1"/>
          </p:cNvSpPr>
          <p:nvPr>
            <p:ph type="ctrTitle"/>
          </p:nvPr>
        </p:nvSpPr>
        <p:spPr>
          <a:xfrm>
            <a:off x="395288" y="260350"/>
            <a:ext cx="8208962" cy="1152525"/>
          </a:xfrm>
          <a:solidFill>
            <a:srgbClr val="FFFF66"/>
          </a:solidFill>
          <a:ln>
            <a:solidFill>
              <a:schemeClr val="accent2"/>
            </a:solidFill>
            <a:miter lim="800000"/>
            <a:headEnd/>
            <a:tailEnd/>
          </a:ln>
        </p:spPr>
        <p:txBody>
          <a:bodyPr/>
          <a:lstStyle/>
          <a:p>
            <a:pPr eaLnBrk="1" hangingPunct="1"/>
            <a:r>
              <a:rPr lang="de-DE" altLang="de-DE" sz="3200" dirty="0">
                <a:solidFill>
                  <a:schemeClr val="accent2"/>
                </a:solidFill>
                <a:latin typeface="Comic Sans MS" panose="030F0702030302020204" pitchFamily="66" charset="0"/>
              </a:rPr>
              <a:t>   Wie erfolgt die Schulanmeldung?</a:t>
            </a:r>
          </a:p>
        </p:txBody>
      </p:sp>
      <p:sp>
        <p:nvSpPr>
          <p:cNvPr id="15" name="Text Box 6">
            <a:extLst>
              <a:ext uri="{FF2B5EF4-FFF2-40B4-BE49-F238E27FC236}">
                <a16:creationId xmlns:a16="http://schemas.microsoft.com/office/drawing/2014/main" id="{6280F453-5E60-4054-A79A-9E0A22C09DB6}"/>
              </a:ext>
            </a:extLst>
          </p:cNvPr>
          <p:cNvSpPr txBox="1">
            <a:spLocks noChangeArrowheads="1"/>
          </p:cNvSpPr>
          <p:nvPr/>
        </p:nvSpPr>
        <p:spPr bwMode="auto">
          <a:xfrm>
            <a:off x="395288" y="1916832"/>
            <a:ext cx="8435975" cy="2062103"/>
          </a:xfrm>
          <a:prstGeom prst="rect">
            <a:avLst/>
          </a:prstGeom>
          <a:noFill/>
          <a:ln>
            <a:noFill/>
          </a:ln>
          <a:effec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defRPr/>
            </a:pPr>
            <a:r>
              <a:rPr lang="de-DE" altLang="de-DE" sz="1600" dirty="0">
                <a:solidFill>
                  <a:srgbClr val="FF0000"/>
                </a:solidFill>
                <a:latin typeface="Comic Sans MS" panose="030F0702030302020204" pitchFamily="66" charset="0"/>
              </a:rPr>
              <a:t>Für Kinder mit besonderem Beratungsbedarf:</a:t>
            </a:r>
          </a:p>
          <a:p>
            <a:pPr marL="285750" indent="-285750" eaLnBrk="1" hangingPunct="1">
              <a:spcBef>
                <a:spcPct val="50000"/>
              </a:spcBef>
              <a:buFont typeface="Wingdings" panose="05000000000000000000" pitchFamily="2" charset="2"/>
              <a:buChar char="ü"/>
              <a:defRPr/>
            </a:pPr>
            <a:r>
              <a:rPr lang="de-DE" altLang="de-DE" sz="1600" dirty="0">
                <a:latin typeface="Comic Sans MS" panose="030F0702030302020204" pitchFamily="66" charset="0"/>
              </a:rPr>
              <a:t>Sie bekommen die Unterlagen zur Schulanmeldung und einen Termin im März oder später. (Versand der Briefe erfolgt Ende Februar.)</a:t>
            </a:r>
          </a:p>
          <a:p>
            <a:pPr marL="285750" indent="-285750" eaLnBrk="1" hangingPunct="1">
              <a:spcBef>
                <a:spcPct val="50000"/>
              </a:spcBef>
              <a:buFont typeface="Wingdings" panose="05000000000000000000" pitchFamily="2" charset="2"/>
              <a:buChar char="ü"/>
              <a:defRPr/>
            </a:pPr>
            <a:r>
              <a:rPr lang="de-DE" altLang="de-DE" sz="1600" dirty="0">
                <a:latin typeface="Comic Sans MS" panose="030F0702030302020204" pitchFamily="66" charset="0"/>
              </a:rPr>
              <a:t>Sie melden Ihr Kind in der Schule an.</a:t>
            </a:r>
          </a:p>
          <a:p>
            <a:pPr marL="285750" indent="-285750" eaLnBrk="1" hangingPunct="1">
              <a:spcBef>
                <a:spcPct val="50000"/>
              </a:spcBef>
              <a:buFont typeface="Wingdings" panose="05000000000000000000" pitchFamily="2" charset="2"/>
              <a:buChar char="ü"/>
              <a:defRPr/>
            </a:pPr>
            <a:r>
              <a:rPr lang="de-DE" altLang="de-DE" sz="1600" dirty="0">
                <a:latin typeface="Comic Sans MS" panose="030F0702030302020204" pitchFamily="66" charset="0"/>
              </a:rPr>
              <a:t>Ihr Kind nimmt an einem Schulspiel teil.</a:t>
            </a:r>
          </a:p>
          <a:p>
            <a:pPr marL="285750" indent="-285750" eaLnBrk="1" hangingPunct="1">
              <a:spcBef>
                <a:spcPct val="50000"/>
              </a:spcBef>
              <a:buFont typeface="Wingdings" panose="05000000000000000000" pitchFamily="2" charset="2"/>
              <a:buChar char="ü"/>
              <a:defRPr/>
            </a:pPr>
            <a:r>
              <a:rPr lang="de-DE" altLang="de-DE" sz="1600" dirty="0">
                <a:latin typeface="Comic Sans MS" panose="030F0702030302020204" pitchFamily="66" charset="0"/>
              </a:rPr>
              <a:t>Anschließend findet ein Beratungsgespräch statt.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ußzeilenplatzhalter 4">
            <a:extLst>
              <a:ext uri="{FF2B5EF4-FFF2-40B4-BE49-F238E27FC236}">
                <a16:creationId xmlns:a16="http://schemas.microsoft.com/office/drawing/2014/main" id="{035EF0D6-4D23-4429-BDDF-51A7E443AB3D}"/>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de-DE" altLang="de-DE" sz="800"/>
              <a:t>Informationen zur Schulanmeldung und zur Vorbereitung auf den Schulanfang</a:t>
            </a:r>
          </a:p>
        </p:txBody>
      </p:sp>
      <p:sp>
        <p:nvSpPr>
          <p:cNvPr id="13315" name="Rectangle 2">
            <a:extLst>
              <a:ext uri="{FF2B5EF4-FFF2-40B4-BE49-F238E27FC236}">
                <a16:creationId xmlns:a16="http://schemas.microsoft.com/office/drawing/2014/main" id="{04B06308-E912-4AE9-92DC-5FED089D0197}"/>
              </a:ext>
            </a:extLst>
          </p:cNvPr>
          <p:cNvSpPr>
            <a:spLocks noGrp="1" noChangeArrowheads="1"/>
          </p:cNvSpPr>
          <p:nvPr>
            <p:ph type="ctrTitle"/>
          </p:nvPr>
        </p:nvSpPr>
        <p:spPr>
          <a:xfrm>
            <a:off x="395288" y="260350"/>
            <a:ext cx="8208962" cy="1152525"/>
          </a:xfrm>
          <a:solidFill>
            <a:srgbClr val="FFFF66"/>
          </a:solidFill>
          <a:ln>
            <a:solidFill>
              <a:schemeClr val="accent2"/>
            </a:solidFill>
            <a:miter lim="800000"/>
            <a:headEnd/>
            <a:tailEnd/>
          </a:ln>
        </p:spPr>
        <p:txBody>
          <a:bodyPr/>
          <a:lstStyle/>
          <a:p>
            <a:pPr eaLnBrk="1" hangingPunct="1"/>
            <a:r>
              <a:rPr lang="de-DE" altLang="de-DE" sz="3200" dirty="0">
                <a:solidFill>
                  <a:schemeClr val="accent2"/>
                </a:solidFill>
                <a:latin typeface="Comic Sans MS" panose="030F0702030302020204" pitchFamily="66" charset="0"/>
              </a:rPr>
              <a:t>   Wie erfolgt die Schulanmeldung?</a:t>
            </a:r>
          </a:p>
        </p:txBody>
      </p:sp>
      <p:sp>
        <p:nvSpPr>
          <p:cNvPr id="16" name="Text Box 6">
            <a:extLst>
              <a:ext uri="{FF2B5EF4-FFF2-40B4-BE49-F238E27FC236}">
                <a16:creationId xmlns:a16="http://schemas.microsoft.com/office/drawing/2014/main" id="{72564469-680C-49C2-98C6-BFD254453658}"/>
              </a:ext>
            </a:extLst>
          </p:cNvPr>
          <p:cNvSpPr txBox="1">
            <a:spLocks noChangeArrowheads="1"/>
          </p:cNvSpPr>
          <p:nvPr/>
        </p:nvSpPr>
        <p:spPr bwMode="auto">
          <a:xfrm>
            <a:off x="379207" y="1700808"/>
            <a:ext cx="8435975" cy="2677656"/>
          </a:xfrm>
          <a:prstGeom prst="rect">
            <a:avLst/>
          </a:prstGeom>
          <a:noFill/>
          <a:ln>
            <a:noFill/>
          </a:ln>
          <a:effec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defRPr/>
            </a:pPr>
            <a:r>
              <a:rPr lang="de-DE" altLang="de-DE" sz="1600" dirty="0">
                <a:solidFill>
                  <a:srgbClr val="FF0000"/>
                </a:solidFill>
                <a:latin typeface="Comic Sans MS" panose="030F0702030302020204" pitchFamily="66" charset="0"/>
              </a:rPr>
              <a:t>Für „Korridorkinder“ (geb. im Juli, August oder September)</a:t>
            </a:r>
          </a:p>
          <a:p>
            <a:pPr marL="285750" indent="-285750" eaLnBrk="1" hangingPunct="1">
              <a:spcBef>
                <a:spcPct val="50000"/>
              </a:spcBef>
              <a:buFont typeface="Wingdings" panose="05000000000000000000" pitchFamily="2" charset="2"/>
              <a:buChar char="ü"/>
              <a:defRPr/>
            </a:pPr>
            <a:r>
              <a:rPr lang="de-DE" altLang="de-DE" sz="1600" dirty="0">
                <a:latin typeface="Comic Sans MS" panose="030F0702030302020204" pitchFamily="66" charset="0"/>
              </a:rPr>
              <a:t>Sie bekommen die Unterlagen zur Schulanmeldung und einen Termin im März. (Versand der Briefe erfolgt Ende Februar.)</a:t>
            </a:r>
          </a:p>
          <a:p>
            <a:pPr marL="285750" indent="-285750" eaLnBrk="1" hangingPunct="1">
              <a:spcBef>
                <a:spcPct val="50000"/>
              </a:spcBef>
              <a:buFont typeface="Wingdings" panose="05000000000000000000" pitchFamily="2" charset="2"/>
              <a:buChar char="ü"/>
              <a:defRPr/>
            </a:pPr>
            <a:r>
              <a:rPr lang="de-DE" altLang="de-DE" sz="1600" dirty="0">
                <a:latin typeface="Comic Sans MS" panose="030F0702030302020204" pitchFamily="66" charset="0"/>
              </a:rPr>
              <a:t>Sie melden Ihr Kind in der Schule an.</a:t>
            </a:r>
          </a:p>
          <a:p>
            <a:pPr marL="285750" indent="-285750" eaLnBrk="1" hangingPunct="1">
              <a:spcBef>
                <a:spcPct val="50000"/>
              </a:spcBef>
              <a:buFont typeface="Wingdings" panose="05000000000000000000" pitchFamily="2" charset="2"/>
              <a:buChar char="ü"/>
              <a:defRPr/>
            </a:pPr>
            <a:r>
              <a:rPr lang="de-DE" altLang="de-DE" sz="1600" dirty="0">
                <a:latin typeface="Comic Sans MS" panose="030F0702030302020204" pitchFamily="66" charset="0"/>
              </a:rPr>
              <a:t>Ihr Kind nimmt an einem Schulspiel teil.</a:t>
            </a:r>
          </a:p>
          <a:p>
            <a:pPr marL="285750" indent="-285750" eaLnBrk="1" hangingPunct="1">
              <a:spcBef>
                <a:spcPct val="50000"/>
              </a:spcBef>
              <a:buFont typeface="Wingdings" panose="05000000000000000000" pitchFamily="2" charset="2"/>
              <a:buChar char="ü"/>
              <a:defRPr/>
            </a:pPr>
            <a:r>
              <a:rPr lang="de-DE" altLang="de-DE" sz="1600" dirty="0">
                <a:latin typeface="Comic Sans MS" panose="030F0702030302020204" pitchFamily="66" charset="0"/>
              </a:rPr>
              <a:t>Anschließend findet ein Beratungsgespräch statt. Sie entscheiden darüber, ob die Einschulung in diesem Jahr oder im nächsten Jahr erfolgt.</a:t>
            </a:r>
          </a:p>
          <a:p>
            <a:pPr marL="285750" indent="-285750" eaLnBrk="1" hangingPunct="1">
              <a:spcBef>
                <a:spcPct val="50000"/>
              </a:spcBef>
              <a:buFont typeface="Wingdings" panose="05000000000000000000" pitchFamily="2" charset="2"/>
              <a:buChar char="ü"/>
              <a:defRPr/>
            </a:pPr>
            <a:r>
              <a:rPr lang="de-DE" altLang="de-DE" sz="1600" dirty="0">
                <a:latin typeface="Comic Sans MS" panose="030F0702030302020204" pitchFamily="66" charset="0"/>
              </a:rPr>
              <a:t>Sie geben Ihre Entscheidung der Schule bis zum 11.4. bekannt.</a:t>
            </a:r>
          </a:p>
        </p:txBody>
      </p:sp>
    </p:spTree>
    <p:extLst>
      <p:ext uri="{BB962C8B-B14F-4D97-AF65-F5344CB8AC3E}">
        <p14:creationId xmlns:p14="http://schemas.microsoft.com/office/powerpoint/2010/main" val="343616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ußzeilenplatzhalter 4">
            <a:extLst>
              <a:ext uri="{FF2B5EF4-FFF2-40B4-BE49-F238E27FC236}">
                <a16:creationId xmlns:a16="http://schemas.microsoft.com/office/drawing/2014/main" id="{B6DC79F6-B5BD-402B-B01D-24CA7942CDFC}"/>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de-DE" altLang="de-DE" sz="800"/>
              <a:t>Informationen zur Schulanmeldung und zur Vorbereitung auf den Schulanfang</a:t>
            </a:r>
          </a:p>
        </p:txBody>
      </p:sp>
      <p:sp>
        <p:nvSpPr>
          <p:cNvPr id="14339" name="Rectangle 2">
            <a:extLst>
              <a:ext uri="{FF2B5EF4-FFF2-40B4-BE49-F238E27FC236}">
                <a16:creationId xmlns:a16="http://schemas.microsoft.com/office/drawing/2014/main" id="{9DCE09EA-69C6-4D88-97BF-BCDF59F42192}"/>
              </a:ext>
            </a:extLst>
          </p:cNvPr>
          <p:cNvSpPr>
            <a:spLocks noGrp="1" noChangeArrowheads="1"/>
          </p:cNvSpPr>
          <p:nvPr>
            <p:ph type="ctrTitle"/>
          </p:nvPr>
        </p:nvSpPr>
        <p:spPr>
          <a:xfrm>
            <a:off x="395288" y="260350"/>
            <a:ext cx="8208962" cy="1152525"/>
          </a:xfrm>
          <a:solidFill>
            <a:srgbClr val="FFFF66"/>
          </a:solidFill>
          <a:ln>
            <a:solidFill>
              <a:schemeClr val="accent2"/>
            </a:solidFill>
            <a:miter lim="800000"/>
            <a:headEnd/>
            <a:tailEnd/>
          </a:ln>
        </p:spPr>
        <p:txBody>
          <a:bodyPr/>
          <a:lstStyle/>
          <a:p>
            <a:pPr eaLnBrk="1" hangingPunct="1"/>
            <a:r>
              <a:rPr lang="de-DE" altLang="de-DE" sz="3200" dirty="0">
                <a:solidFill>
                  <a:schemeClr val="accent2"/>
                </a:solidFill>
                <a:latin typeface="Comic Sans MS" panose="030F0702030302020204" pitchFamily="66" charset="0"/>
              </a:rPr>
              <a:t>   Wie erfolgt die Schulanmeldung?</a:t>
            </a:r>
          </a:p>
        </p:txBody>
      </p:sp>
      <p:sp>
        <p:nvSpPr>
          <p:cNvPr id="5" name="Text Box 6">
            <a:extLst>
              <a:ext uri="{FF2B5EF4-FFF2-40B4-BE49-F238E27FC236}">
                <a16:creationId xmlns:a16="http://schemas.microsoft.com/office/drawing/2014/main" id="{D25C7944-D969-45F8-B876-C5CE5919370F}"/>
              </a:ext>
            </a:extLst>
          </p:cNvPr>
          <p:cNvSpPr txBox="1">
            <a:spLocks noChangeArrowheads="1"/>
          </p:cNvSpPr>
          <p:nvPr/>
        </p:nvSpPr>
        <p:spPr bwMode="auto">
          <a:xfrm>
            <a:off x="395288" y="1844824"/>
            <a:ext cx="8435975" cy="3170099"/>
          </a:xfrm>
          <a:prstGeom prst="rect">
            <a:avLst/>
          </a:prstGeom>
          <a:noFill/>
          <a:ln>
            <a:noFill/>
          </a:ln>
          <a:effec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defRPr/>
            </a:pPr>
            <a:r>
              <a:rPr lang="de-DE" altLang="de-DE" sz="1600" dirty="0">
                <a:solidFill>
                  <a:srgbClr val="FF0000"/>
                </a:solidFill>
                <a:latin typeface="Comic Sans MS" panose="030F0702030302020204" pitchFamily="66" charset="0"/>
              </a:rPr>
              <a:t>Für vorzeitige Kinder</a:t>
            </a:r>
          </a:p>
          <a:p>
            <a:pPr marL="285750" indent="-285750" eaLnBrk="1" hangingPunct="1">
              <a:spcBef>
                <a:spcPct val="50000"/>
              </a:spcBef>
              <a:buFont typeface="Wingdings" panose="05000000000000000000" pitchFamily="2" charset="2"/>
              <a:buChar char="ü"/>
              <a:defRPr/>
            </a:pPr>
            <a:r>
              <a:rPr lang="de-DE" altLang="de-DE" sz="1600" dirty="0">
                <a:latin typeface="Comic Sans MS" panose="030F0702030302020204" pitchFamily="66" charset="0"/>
              </a:rPr>
              <a:t>Sie nehmen mit uns Kontakt auf und informieren uns über Ihren Wunsch, Ihr Kind vorzeitig einzuschulen. </a:t>
            </a:r>
          </a:p>
          <a:p>
            <a:pPr marL="285750" indent="-285750" eaLnBrk="1" hangingPunct="1">
              <a:spcBef>
                <a:spcPct val="50000"/>
              </a:spcBef>
              <a:buFont typeface="Wingdings" panose="05000000000000000000" pitchFamily="2" charset="2"/>
              <a:buChar char="ü"/>
              <a:defRPr/>
            </a:pPr>
            <a:r>
              <a:rPr lang="de-DE" altLang="de-DE" sz="1600" dirty="0">
                <a:latin typeface="Comic Sans MS" panose="030F0702030302020204" pitchFamily="66" charset="0"/>
              </a:rPr>
              <a:t>Sie bekommen die Unterlagen zur Schulanmeldung und einen Termin im März (Versand der Briefe erfolgt Ende Februar.)</a:t>
            </a:r>
          </a:p>
          <a:p>
            <a:pPr marL="285750" indent="-285750" eaLnBrk="1" hangingPunct="1">
              <a:spcBef>
                <a:spcPct val="50000"/>
              </a:spcBef>
              <a:buFont typeface="Wingdings" panose="05000000000000000000" pitchFamily="2" charset="2"/>
              <a:buChar char="ü"/>
              <a:defRPr/>
            </a:pPr>
            <a:r>
              <a:rPr lang="de-DE" altLang="de-DE" sz="1600" dirty="0">
                <a:latin typeface="Comic Sans MS" panose="030F0702030302020204" pitchFamily="66" charset="0"/>
              </a:rPr>
              <a:t>Sie melden Ihr Kind in der Schule an.</a:t>
            </a:r>
          </a:p>
          <a:p>
            <a:pPr marL="285750" indent="-285750" eaLnBrk="1" hangingPunct="1">
              <a:spcBef>
                <a:spcPct val="50000"/>
              </a:spcBef>
              <a:buFont typeface="Wingdings" panose="05000000000000000000" pitchFamily="2" charset="2"/>
              <a:buChar char="ü"/>
              <a:defRPr/>
            </a:pPr>
            <a:r>
              <a:rPr lang="de-DE" altLang="de-DE" sz="1600" dirty="0">
                <a:latin typeface="Comic Sans MS" panose="030F0702030302020204" pitchFamily="66" charset="0"/>
              </a:rPr>
              <a:t>Ihr Kind nimmt an einem Schulspiel teil.</a:t>
            </a:r>
          </a:p>
          <a:p>
            <a:pPr marL="285750" indent="-285750" eaLnBrk="1" hangingPunct="1">
              <a:spcBef>
                <a:spcPct val="50000"/>
              </a:spcBef>
              <a:buFont typeface="Wingdings" panose="05000000000000000000" pitchFamily="2" charset="2"/>
              <a:buChar char="ü"/>
              <a:defRPr/>
            </a:pPr>
            <a:r>
              <a:rPr lang="de-DE" altLang="de-DE" sz="1600" dirty="0">
                <a:latin typeface="Comic Sans MS" panose="030F0702030302020204" pitchFamily="66" charset="0"/>
              </a:rPr>
              <a:t>Wir beraten Sie. Die Schulleitung entscheidet über die Aufnahme. Bei der Entscheidung über die Aufnahme wird der Elternwille in besonderem Maße berücksichtigt.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ußzeilenplatzhalter 4">
            <a:extLst>
              <a:ext uri="{FF2B5EF4-FFF2-40B4-BE49-F238E27FC236}">
                <a16:creationId xmlns:a16="http://schemas.microsoft.com/office/drawing/2014/main" id="{B6DC79F6-B5BD-402B-B01D-24CA7942CDFC}"/>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de-DE" altLang="de-DE" sz="800"/>
              <a:t>Informationen zur Schulanmeldung und zur Vorbereitung auf den Schulanfang</a:t>
            </a:r>
          </a:p>
        </p:txBody>
      </p:sp>
      <p:sp>
        <p:nvSpPr>
          <p:cNvPr id="14339" name="Rectangle 2">
            <a:extLst>
              <a:ext uri="{FF2B5EF4-FFF2-40B4-BE49-F238E27FC236}">
                <a16:creationId xmlns:a16="http://schemas.microsoft.com/office/drawing/2014/main" id="{9DCE09EA-69C6-4D88-97BF-BCDF59F42192}"/>
              </a:ext>
            </a:extLst>
          </p:cNvPr>
          <p:cNvSpPr>
            <a:spLocks noGrp="1" noChangeArrowheads="1"/>
          </p:cNvSpPr>
          <p:nvPr>
            <p:ph type="ctrTitle"/>
          </p:nvPr>
        </p:nvSpPr>
        <p:spPr>
          <a:xfrm>
            <a:off x="395288" y="260350"/>
            <a:ext cx="8208962" cy="1152525"/>
          </a:xfrm>
          <a:solidFill>
            <a:srgbClr val="FFFF66"/>
          </a:solidFill>
          <a:ln>
            <a:solidFill>
              <a:schemeClr val="accent2"/>
            </a:solidFill>
            <a:miter lim="800000"/>
            <a:headEnd/>
            <a:tailEnd/>
          </a:ln>
        </p:spPr>
        <p:txBody>
          <a:bodyPr/>
          <a:lstStyle/>
          <a:p>
            <a:pPr eaLnBrk="1" hangingPunct="1"/>
            <a:r>
              <a:rPr lang="de-DE" altLang="de-DE" sz="3200" dirty="0">
                <a:solidFill>
                  <a:schemeClr val="accent2"/>
                </a:solidFill>
                <a:latin typeface="Comic Sans MS" panose="030F0702030302020204" pitchFamily="66" charset="0"/>
              </a:rPr>
              <a:t>   Wie erfolgt die Schulanmeldung?</a:t>
            </a:r>
          </a:p>
        </p:txBody>
      </p:sp>
      <p:sp>
        <p:nvSpPr>
          <p:cNvPr id="15" name="Text Box 6">
            <a:extLst>
              <a:ext uri="{FF2B5EF4-FFF2-40B4-BE49-F238E27FC236}">
                <a16:creationId xmlns:a16="http://schemas.microsoft.com/office/drawing/2014/main" id="{630B9BFE-7B26-4C35-A31A-97BFA8F264B5}"/>
              </a:ext>
            </a:extLst>
          </p:cNvPr>
          <p:cNvSpPr txBox="1">
            <a:spLocks noChangeArrowheads="1"/>
          </p:cNvSpPr>
          <p:nvPr/>
        </p:nvSpPr>
        <p:spPr bwMode="auto">
          <a:xfrm>
            <a:off x="395288" y="1988840"/>
            <a:ext cx="8435975" cy="2677656"/>
          </a:xfrm>
          <a:prstGeom prst="rect">
            <a:avLst/>
          </a:prstGeom>
          <a:noFill/>
          <a:ln>
            <a:noFill/>
          </a:ln>
          <a:effec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defRPr/>
            </a:pPr>
            <a:r>
              <a:rPr lang="de-DE" altLang="de-DE" sz="1600" dirty="0">
                <a:solidFill>
                  <a:srgbClr val="FF0000"/>
                </a:solidFill>
                <a:latin typeface="Comic Sans MS" panose="030F0702030302020204" pitchFamily="66" charset="0"/>
              </a:rPr>
              <a:t>Für alle übrigen Kinder:</a:t>
            </a:r>
          </a:p>
          <a:p>
            <a:pPr marL="285750" indent="-285750" eaLnBrk="1" hangingPunct="1">
              <a:spcBef>
                <a:spcPct val="50000"/>
              </a:spcBef>
              <a:buFont typeface="Wingdings" panose="05000000000000000000" pitchFamily="2" charset="2"/>
              <a:buChar char="ü"/>
              <a:defRPr/>
            </a:pPr>
            <a:r>
              <a:rPr lang="de-DE" altLang="de-DE" sz="1600" dirty="0">
                <a:latin typeface="Comic Sans MS" panose="030F0702030302020204" pitchFamily="66" charset="0"/>
              </a:rPr>
              <a:t>Sie bekommen die Unterlagen zur Schulanmeldung und einen Termin im März (Versand der Briefe erfolgt Ende Februar.)</a:t>
            </a:r>
          </a:p>
          <a:p>
            <a:pPr marL="285750" indent="-285750" eaLnBrk="1" hangingPunct="1">
              <a:spcBef>
                <a:spcPct val="50000"/>
              </a:spcBef>
              <a:buFont typeface="Wingdings" panose="05000000000000000000" pitchFamily="2" charset="2"/>
              <a:buChar char="ü"/>
              <a:defRPr/>
            </a:pPr>
            <a:r>
              <a:rPr lang="de-DE" altLang="de-DE" sz="1600" dirty="0">
                <a:latin typeface="Comic Sans MS" panose="030F0702030302020204" pitchFamily="66" charset="0"/>
              </a:rPr>
              <a:t>Sie melden Ihr Kind in der Schule an.</a:t>
            </a:r>
          </a:p>
          <a:p>
            <a:pPr marL="285750" indent="-285750" eaLnBrk="1" hangingPunct="1">
              <a:spcBef>
                <a:spcPct val="50000"/>
              </a:spcBef>
              <a:buFont typeface="Wingdings" panose="05000000000000000000" pitchFamily="2" charset="2"/>
              <a:buChar char="ü"/>
              <a:defRPr/>
            </a:pPr>
            <a:r>
              <a:rPr lang="de-DE" altLang="de-DE" sz="1600" dirty="0">
                <a:latin typeface="Comic Sans MS" panose="030F0702030302020204" pitchFamily="66" charset="0"/>
              </a:rPr>
              <a:t>Ihr Kind nimmt an einem Schulspiel teil. </a:t>
            </a:r>
          </a:p>
          <a:p>
            <a:pPr marL="285750" indent="-285750" eaLnBrk="1" hangingPunct="1">
              <a:spcBef>
                <a:spcPct val="50000"/>
              </a:spcBef>
              <a:buFont typeface="Wingdings" panose="05000000000000000000" pitchFamily="2" charset="2"/>
              <a:buChar char="ü"/>
              <a:defRPr/>
            </a:pPr>
            <a:r>
              <a:rPr lang="de-DE" altLang="de-DE" sz="1600" dirty="0">
                <a:latin typeface="Comic Sans MS" panose="030F0702030302020204" pitchFamily="66" charset="0"/>
              </a:rPr>
              <a:t>Anschließend kann ein Beratungsgespräch stattfinden.</a:t>
            </a:r>
          </a:p>
          <a:p>
            <a:pPr marL="285750" indent="-285750" eaLnBrk="1" hangingPunct="1">
              <a:spcBef>
                <a:spcPct val="50000"/>
              </a:spcBef>
              <a:buFont typeface="Wingdings" panose="05000000000000000000" pitchFamily="2" charset="2"/>
              <a:buChar char="ü"/>
              <a:defRPr/>
            </a:pPr>
            <a:endParaRPr lang="de-DE" altLang="de-DE" sz="1600" dirty="0">
              <a:latin typeface="Comic Sans MS" panose="030F0702030302020204" pitchFamily="66" charset="0"/>
            </a:endParaRPr>
          </a:p>
          <a:p>
            <a:pPr marL="285750" indent="-285750" eaLnBrk="1" hangingPunct="1">
              <a:spcBef>
                <a:spcPts val="0"/>
              </a:spcBef>
              <a:buFont typeface="Wingdings" panose="05000000000000000000" pitchFamily="2" charset="2"/>
              <a:buChar char="ü"/>
              <a:defRPr/>
            </a:pPr>
            <a:endParaRPr lang="de-DE" altLang="de-DE" sz="1600" dirty="0">
              <a:latin typeface="Comic Sans MS" panose="030F0702030302020204" pitchFamily="66" charset="0"/>
            </a:endParaRPr>
          </a:p>
        </p:txBody>
      </p:sp>
    </p:spTree>
    <p:extLst>
      <p:ext uri="{BB962C8B-B14F-4D97-AF65-F5344CB8AC3E}">
        <p14:creationId xmlns:p14="http://schemas.microsoft.com/office/powerpoint/2010/main" val="1112319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ußzeilenplatzhalter 4">
            <a:extLst>
              <a:ext uri="{FF2B5EF4-FFF2-40B4-BE49-F238E27FC236}">
                <a16:creationId xmlns:a16="http://schemas.microsoft.com/office/drawing/2014/main" id="{A9923085-5D5D-4E08-AEEA-E7628526EC90}"/>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de-DE" altLang="de-DE" sz="800"/>
              <a:t>Informationen zur Schulanmeldung und zur Vorbereitung auf den Schulanfang</a:t>
            </a:r>
          </a:p>
        </p:txBody>
      </p:sp>
      <p:sp>
        <p:nvSpPr>
          <p:cNvPr id="20483" name="Rectangle 2">
            <a:extLst>
              <a:ext uri="{FF2B5EF4-FFF2-40B4-BE49-F238E27FC236}">
                <a16:creationId xmlns:a16="http://schemas.microsoft.com/office/drawing/2014/main" id="{FBE678C5-880F-4E23-989B-5BC4DB05B765}"/>
              </a:ext>
            </a:extLst>
          </p:cNvPr>
          <p:cNvSpPr>
            <a:spLocks noGrp="1" noChangeArrowheads="1"/>
          </p:cNvSpPr>
          <p:nvPr>
            <p:ph type="title"/>
          </p:nvPr>
        </p:nvSpPr>
        <p:spPr>
          <a:xfrm>
            <a:off x="519113" y="476249"/>
            <a:ext cx="8229600" cy="755421"/>
          </a:xfrm>
          <a:solidFill>
            <a:srgbClr val="FFFF66"/>
          </a:solidFill>
          <a:ln>
            <a:solidFill>
              <a:schemeClr val="accent2"/>
            </a:solidFill>
            <a:miter lim="800000"/>
            <a:headEnd/>
            <a:tailEnd/>
          </a:ln>
        </p:spPr>
        <p:txBody>
          <a:bodyPr/>
          <a:lstStyle/>
          <a:p>
            <a:pPr eaLnBrk="1" hangingPunct="1"/>
            <a:r>
              <a:rPr lang="de-DE" altLang="de-DE" sz="2400" b="1" dirty="0">
                <a:solidFill>
                  <a:schemeClr val="accent2"/>
                </a:solidFill>
                <a:latin typeface="Comic Sans MS" panose="030F0702030302020204" pitchFamily="66" charset="0"/>
              </a:rPr>
              <a:t>Die Zeit bis zum Schulanfang</a:t>
            </a:r>
          </a:p>
        </p:txBody>
      </p:sp>
      <p:sp>
        <p:nvSpPr>
          <p:cNvPr id="20484" name="Text Box 3">
            <a:extLst>
              <a:ext uri="{FF2B5EF4-FFF2-40B4-BE49-F238E27FC236}">
                <a16:creationId xmlns:a16="http://schemas.microsoft.com/office/drawing/2014/main" id="{48E9B466-8BC8-4EE9-8F33-B802A9ACC929}"/>
              </a:ext>
            </a:extLst>
          </p:cNvPr>
          <p:cNvSpPr txBox="1">
            <a:spLocks noChangeArrowheads="1"/>
          </p:cNvSpPr>
          <p:nvPr/>
        </p:nvSpPr>
        <p:spPr bwMode="auto">
          <a:xfrm>
            <a:off x="503237" y="1484784"/>
            <a:ext cx="8137525" cy="4662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DE" altLang="de-DE" sz="2200" dirty="0">
                <a:latin typeface="Comic Sans MS" panose="030F0702030302020204" pitchFamily="66" charset="0"/>
              </a:rPr>
              <a:t>Uns ist wichtig, dass die Kinder, die Gelegenheit haben, die Schule „von innen“ zu erleben.</a:t>
            </a:r>
          </a:p>
          <a:p>
            <a:pPr eaLnBrk="1" hangingPunct="1">
              <a:spcBef>
                <a:spcPct val="50000"/>
              </a:spcBef>
              <a:buFontTx/>
              <a:buNone/>
            </a:pPr>
            <a:r>
              <a:rPr lang="de-DE" altLang="de-DE" sz="2200" dirty="0">
                <a:latin typeface="Comic Sans MS" panose="030F0702030302020204" pitchFamily="66" charset="0"/>
              </a:rPr>
              <a:t>Die Vorschulkinder der Steiner Kindergärten besuchen deshalb zwei Unterrichtsstunden:</a:t>
            </a:r>
          </a:p>
          <a:p>
            <a:pPr marL="342900" indent="-342900" eaLnBrk="1" hangingPunct="1">
              <a:spcBef>
                <a:spcPct val="50000"/>
              </a:spcBef>
              <a:buFontTx/>
              <a:buChar char="-"/>
            </a:pPr>
            <a:r>
              <a:rPr lang="de-DE" altLang="de-DE" sz="2200" dirty="0">
                <a:latin typeface="Comic Sans MS" panose="030F0702030302020204" pitchFamily="66" charset="0"/>
              </a:rPr>
              <a:t>zwischen den Faschings- und Osterferien im Schulhaus Mühlstraße</a:t>
            </a:r>
          </a:p>
          <a:p>
            <a:pPr marL="342900" indent="-342900" eaLnBrk="1" hangingPunct="1">
              <a:spcBef>
                <a:spcPct val="50000"/>
              </a:spcBef>
              <a:buFontTx/>
              <a:buChar char="-"/>
            </a:pPr>
            <a:r>
              <a:rPr lang="de-DE" altLang="de-DE" sz="2200" dirty="0">
                <a:latin typeface="Comic Sans MS" panose="030F0702030302020204" pitchFamily="66" charset="0"/>
              </a:rPr>
              <a:t>zwischen den Oster- und Pfingstferien im Schulhaus Neuwerker Weg</a:t>
            </a:r>
          </a:p>
          <a:p>
            <a:pPr eaLnBrk="1" hangingPunct="1">
              <a:spcBef>
                <a:spcPct val="50000"/>
              </a:spcBef>
              <a:buNone/>
            </a:pPr>
            <a:r>
              <a:rPr lang="de-DE" altLang="de-DE" sz="2200" dirty="0">
                <a:latin typeface="Comic Sans MS" panose="030F0702030302020204" pitchFamily="66" charset="0"/>
              </a:rPr>
              <a:t>Im Juli laden wir alle künftigen Schulanfänger mit den Eltern in ihr zukünftiges Schulhaus ein. </a:t>
            </a:r>
          </a:p>
          <a:p>
            <a:pPr marL="342900" indent="-342900" eaLnBrk="1" hangingPunct="1">
              <a:spcBef>
                <a:spcPct val="50000"/>
              </a:spcBef>
              <a:buFontTx/>
              <a:buChar char="-"/>
            </a:pPr>
            <a:endParaRPr lang="de-DE" altLang="de-DE" sz="2200" dirty="0">
              <a:latin typeface="Comic Sans MS" panose="030F0702030302020204" pitchFamily="66" charset="0"/>
            </a:endParaRPr>
          </a:p>
        </p:txBody>
      </p:sp>
    </p:spTree>
    <p:extLst>
      <p:ext uri="{BB962C8B-B14F-4D97-AF65-F5344CB8AC3E}">
        <p14:creationId xmlns:p14="http://schemas.microsoft.com/office/powerpoint/2010/main" val="789453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ußzeilenplatzhalter 4">
            <a:extLst>
              <a:ext uri="{FF2B5EF4-FFF2-40B4-BE49-F238E27FC236}">
                <a16:creationId xmlns:a16="http://schemas.microsoft.com/office/drawing/2014/main" id="{288B48AB-8C9C-4672-8E1C-210E84336B68}"/>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de-DE" altLang="de-DE" sz="800"/>
              <a:t>Informationen zur Schulanmeldung und zur Vorbereitung auf den Schulanfang</a:t>
            </a:r>
          </a:p>
        </p:txBody>
      </p:sp>
      <p:sp>
        <p:nvSpPr>
          <p:cNvPr id="19459" name="Rectangle 2">
            <a:extLst>
              <a:ext uri="{FF2B5EF4-FFF2-40B4-BE49-F238E27FC236}">
                <a16:creationId xmlns:a16="http://schemas.microsoft.com/office/drawing/2014/main" id="{65BAFD74-73EE-40A8-8ED7-A10FC83A0A30}"/>
              </a:ext>
            </a:extLst>
          </p:cNvPr>
          <p:cNvSpPr>
            <a:spLocks noGrp="1" noChangeArrowheads="1"/>
          </p:cNvSpPr>
          <p:nvPr>
            <p:ph type="title"/>
          </p:nvPr>
        </p:nvSpPr>
        <p:spPr>
          <a:xfrm>
            <a:off x="468313" y="333375"/>
            <a:ext cx="8229600" cy="647700"/>
          </a:xfrm>
          <a:solidFill>
            <a:srgbClr val="FFFF66"/>
          </a:solidFill>
          <a:ln>
            <a:solidFill>
              <a:schemeClr val="accent2"/>
            </a:solidFill>
            <a:miter lim="800000"/>
            <a:headEnd/>
            <a:tailEnd/>
          </a:ln>
        </p:spPr>
        <p:txBody>
          <a:bodyPr/>
          <a:lstStyle/>
          <a:p>
            <a:pPr eaLnBrk="1" hangingPunct="1"/>
            <a:r>
              <a:rPr lang="de-DE" altLang="de-DE" sz="2400" b="1">
                <a:solidFill>
                  <a:schemeClr val="accent2"/>
                </a:solidFill>
                <a:latin typeface="Comic Sans MS" panose="030F0702030302020204" pitchFamily="66" charset="0"/>
              </a:rPr>
              <a:t>Das sollten Sie außerdem wissen….</a:t>
            </a:r>
          </a:p>
        </p:txBody>
      </p:sp>
      <p:sp>
        <p:nvSpPr>
          <p:cNvPr id="19461" name="Text Box 6">
            <a:extLst>
              <a:ext uri="{FF2B5EF4-FFF2-40B4-BE49-F238E27FC236}">
                <a16:creationId xmlns:a16="http://schemas.microsoft.com/office/drawing/2014/main" id="{CF6546D1-1CA6-4718-930C-5CC6F5F400D9}"/>
              </a:ext>
            </a:extLst>
          </p:cNvPr>
          <p:cNvSpPr txBox="1">
            <a:spLocks noChangeArrowheads="1"/>
          </p:cNvSpPr>
          <p:nvPr/>
        </p:nvSpPr>
        <p:spPr bwMode="auto">
          <a:xfrm>
            <a:off x="395536" y="1613118"/>
            <a:ext cx="8496300" cy="363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ts val="0"/>
              </a:spcBef>
            </a:pPr>
            <a:r>
              <a:rPr lang="de-DE" altLang="de-DE" sz="2000" dirty="0">
                <a:latin typeface="Comic Sans MS" panose="030F0702030302020204" pitchFamily="66" charset="0"/>
              </a:rPr>
              <a:t> Ein Kind in der ersten Klasse hat </a:t>
            </a:r>
            <a:r>
              <a:rPr lang="de-DE" altLang="de-DE" sz="2000" dirty="0">
                <a:solidFill>
                  <a:srgbClr val="FF0000"/>
                </a:solidFill>
                <a:latin typeface="Comic Sans MS" panose="030F0702030302020204" pitchFamily="66" charset="0"/>
              </a:rPr>
              <a:t>wöchentlich</a:t>
            </a:r>
            <a:r>
              <a:rPr lang="de-DE" altLang="de-DE" sz="2000" dirty="0">
                <a:latin typeface="Comic Sans MS" panose="030F0702030302020204" pitchFamily="66" charset="0"/>
              </a:rPr>
              <a:t> </a:t>
            </a:r>
            <a:r>
              <a:rPr lang="de-DE" altLang="de-DE" sz="2000" dirty="0">
                <a:solidFill>
                  <a:srgbClr val="FF3300"/>
                </a:solidFill>
                <a:latin typeface="Comic Sans MS" panose="030F0702030302020204" pitchFamily="66" charset="0"/>
              </a:rPr>
              <a:t>23 Stunden </a:t>
            </a:r>
          </a:p>
          <a:p>
            <a:pPr eaLnBrk="1" hangingPunct="1">
              <a:spcBef>
                <a:spcPts val="0"/>
              </a:spcBef>
              <a:buNone/>
            </a:pPr>
            <a:r>
              <a:rPr lang="de-DE" altLang="de-DE" sz="2000" dirty="0">
                <a:solidFill>
                  <a:srgbClr val="FF3300"/>
                </a:solidFill>
                <a:latin typeface="Comic Sans MS" panose="030F0702030302020204" pitchFamily="66" charset="0"/>
              </a:rPr>
              <a:t>  </a:t>
            </a:r>
            <a:r>
              <a:rPr lang="de-DE" altLang="de-DE" sz="2000" dirty="0">
                <a:latin typeface="Comic Sans MS" panose="030F0702030302020204" pitchFamily="66" charset="0"/>
              </a:rPr>
              <a:t>Unterricht.</a:t>
            </a:r>
          </a:p>
          <a:p>
            <a:pPr eaLnBrk="1" hangingPunct="1">
              <a:spcBef>
                <a:spcPct val="50000"/>
              </a:spcBef>
            </a:pPr>
            <a:r>
              <a:rPr lang="de-DE" altLang="de-DE" sz="2000" dirty="0">
                <a:latin typeface="Comic Sans MS" panose="030F0702030302020204" pitchFamily="66" charset="0"/>
              </a:rPr>
              <a:t> Der Unterricht beginnt </a:t>
            </a:r>
            <a:r>
              <a:rPr lang="de-DE" altLang="de-DE" sz="2000" dirty="0">
                <a:solidFill>
                  <a:srgbClr val="FF3300"/>
                </a:solidFill>
                <a:latin typeface="Comic Sans MS" panose="030F0702030302020204" pitchFamily="66" charset="0"/>
              </a:rPr>
              <a:t>täglich um 8.00 Uhr</a:t>
            </a:r>
          </a:p>
          <a:p>
            <a:pPr eaLnBrk="1" hangingPunct="1">
              <a:spcBef>
                <a:spcPct val="50000"/>
              </a:spcBef>
            </a:pPr>
            <a:r>
              <a:rPr lang="de-DE" altLang="de-DE" sz="2000" dirty="0">
                <a:latin typeface="Comic Sans MS" panose="030F0702030302020204" pitchFamily="66" charset="0"/>
              </a:rPr>
              <a:t> Die Kinder können </a:t>
            </a:r>
            <a:r>
              <a:rPr lang="de-DE" altLang="de-DE" sz="2000" dirty="0">
                <a:solidFill>
                  <a:srgbClr val="FF3300"/>
                </a:solidFill>
                <a:latin typeface="Comic Sans MS" panose="030F0702030302020204" pitchFamily="66" charset="0"/>
              </a:rPr>
              <a:t>ab 7.30 Uhr im Schulhof</a:t>
            </a:r>
            <a:r>
              <a:rPr lang="de-DE" altLang="de-DE" sz="2000" dirty="0">
                <a:latin typeface="Comic Sans MS" panose="030F0702030302020204" pitchFamily="66" charset="0"/>
              </a:rPr>
              <a:t> beaufsichtigt werden,           </a:t>
            </a:r>
          </a:p>
          <a:p>
            <a:pPr eaLnBrk="1" hangingPunct="1">
              <a:spcBef>
                <a:spcPts val="0"/>
              </a:spcBef>
              <a:buNone/>
            </a:pPr>
            <a:r>
              <a:rPr lang="de-DE" altLang="de-DE" sz="2000" dirty="0">
                <a:latin typeface="Comic Sans MS" panose="030F0702030302020204" pitchFamily="66" charset="0"/>
              </a:rPr>
              <a:t>  wenn Sie zur Arbeit müssen.</a:t>
            </a:r>
          </a:p>
          <a:p>
            <a:pPr eaLnBrk="1" hangingPunct="1">
              <a:spcBef>
                <a:spcPct val="50000"/>
              </a:spcBef>
            </a:pPr>
            <a:r>
              <a:rPr lang="de-DE" altLang="de-DE" sz="2000" dirty="0">
                <a:latin typeface="Comic Sans MS" panose="030F0702030302020204" pitchFamily="66" charset="0"/>
              </a:rPr>
              <a:t> Ab </a:t>
            </a:r>
            <a:r>
              <a:rPr lang="de-DE" altLang="de-DE" sz="2000" dirty="0">
                <a:solidFill>
                  <a:srgbClr val="FF3300"/>
                </a:solidFill>
                <a:latin typeface="Comic Sans MS" panose="030F0702030302020204" pitchFamily="66" charset="0"/>
              </a:rPr>
              <a:t>7.45 Uhr beginnt die Aufsicht</a:t>
            </a:r>
            <a:r>
              <a:rPr lang="de-DE" altLang="de-DE" sz="2000" dirty="0">
                <a:latin typeface="Comic Sans MS" panose="030F0702030302020204" pitchFamily="66" charset="0"/>
              </a:rPr>
              <a:t> durch die Lehrkraft </a:t>
            </a:r>
            <a:br>
              <a:rPr lang="de-DE" altLang="de-DE" sz="2000" dirty="0">
                <a:latin typeface="Comic Sans MS" panose="030F0702030302020204" pitchFamily="66" charset="0"/>
              </a:rPr>
            </a:br>
            <a:r>
              <a:rPr lang="de-DE" altLang="de-DE" sz="2000" dirty="0">
                <a:latin typeface="Comic Sans MS" panose="030F0702030302020204" pitchFamily="66" charset="0"/>
              </a:rPr>
              <a:t>  im Klassenzimmer.</a:t>
            </a:r>
          </a:p>
          <a:p>
            <a:pPr eaLnBrk="1" hangingPunct="1">
              <a:spcBef>
                <a:spcPct val="50000"/>
              </a:spcBef>
            </a:pPr>
            <a:r>
              <a:rPr lang="de-DE" altLang="de-DE" sz="2000" dirty="0">
                <a:latin typeface="Comic Sans MS" panose="030F0702030302020204" pitchFamily="66" charset="0"/>
              </a:rPr>
              <a:t> Der Unterricht dauert meistens </a:t>
            </a:r>
            <a:r>
              <a:rPr lang="de-DE" altLang="de-DE" sz="2000" dirty="0">
                <a:solidFill>
                  <a:srgbClr val="FF3300"/>
                </a:solidFill>
                <a:latin typeface="Comic Sans MS" panose="030F0702030302020204" pitchFamily="66" charset="0"/>
              </a:rPr>
              <a:t>bis 11.15 Uhr oder </a:t>
            </a:r>
            <a:r>
              <a:rPr lang="de-DE" altLang="de-DE" sz="2000">
                <a:solidFill>
                  <a:srgbClr val="FF3300"/>
                </a:solidFill>
                <a:latin typeface="Comic Sans MS" panose="030F0702030302020204" pitchFamily="66" charset="0"/>
              </a:rPr>
              <a:t>12.15 Uhr</a:t>
            </a:r>
            <a:r>
              <a:rPr lang="de-DE" altLang="de-DE" sz="2000">
                <a:latin typeface="Comic Sans MS" panose="030F0702030302020204" pitchFamily="66" charset="0"/>
              </a:rPr>
              <a:t>.</a:t>
            </a:r>
            <a:endParaRPr lang="de-DE" altLang="de-DE" sz="2000" dirty="0">
              <a:latin typeface="Comic Sans MS" panose="030F0702030302020204" pitchFamily="66" charset="0"/>
            </a:endParaRPr>
          </a:p>
          <a:p>
            <a:pPr eaLnBrk="1" hangingPunct="1">
              <a:spcBef>
                <a:spcPct val="50000"/>
              </a:spcBef>
            </a:pPr>
            <a:r>
              <a:rPr lang="de-DE" altLang="de-DE" sz="2000" dirty="0">
                <a:latin typeface="Comic Sans MS" panose="030F0702030302020204" pitchFamily="66" charset="0"/>
              </a:rPr>
              <a:t> Erstklässler können </a:t>
            </a:r>
            <a:r>
              <a:rPr lang="de-DE" altLang="de-DE" sz="2000" dirty="0">
                <a:solidFill>
                  <a:srgbClr val="FF3300"/>
                </a:solidFill>
                <a:latin typeface="Comic Sans MS" panose="030F0702030302020204" pitchFamily="66" charset="0"/>
              </a:rPr>
              <a:t>an einem Tag bis 13.00</a:t>
            </a:r>
            <a:r>
              <a:rPr lang="de-DE" altLang="de-DE" sz="2000" dirty="0">
                <a:latin typeface="Comic Sans MS" panose="030F0702030302020204" pitchFamily="66" charset="0"/>
              </a:rPr>
              <a:t> Unterricht haben.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ußzeilenplatzhalter 4">
            <a:extLst>
              <a:ext uri="{FF2B5EF4-FFF2-40B4-BE49-F238E27FC236}">
                <a16:creationId xmlns:a16="http://schemas.microsoft.com/office/drawing/2014/main" id="{A9923085-5D5D-4E08-AEEA-E7628526EC90}"/>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de-DE" altLang="de-DE" sz="800"/>
              <a:t>Informationen zur Schulanmeldung und zur Vorbereitung auf den Schulanfang</a:t>
            </a:r>
          </a:p>
        </p:txBody>
      </p:sp>
      <p:sp>
        <p:nvSpPr>
          <p:cNvPr id="20483" name="Rectangle 2">
            <a:extLst>
              <a:ext uri="{FF2B5EF4-FFF2-40B4-BE49-F238E27FC236}">
                <a16:creationId xmlns:a16="http://schemas.microsoft.com/office/drawing/2014/main" id="{FBE678C5-880F-4E23-989B-5BC4DB05B765}"/>
              </a:ext>
            </a:extLst>
          </p:cNvPr>
          <p:cNvSpPr>
            <a:spLocks noGrp="1" noChangeArrowheads="1"/>
          </p:cNvSpPr>
          <p:nvPr>
            <p:ph type="title"/>
          </p:nvPr>
        </p:nvSpPr>
        <p:spPr>
          <a:xfrm>
            <a:off x="519113" y="476250"/>
            <a:ext cx="8229600" cy="864518"/>
          </a:xfrm>
          <a:solidFill>
            <a:srgbClr val="FFFF66"/>
          </a:solidFill>
          <a:ln>
            <a:solidFill>
              <a:schemeClr val="accent2"/>
            </a:solidFill>
            <a:miter lim="800000"/>
            <a:headEnd/>
            <a:tailEnd/>
          </a:ln>
        </p:spPr>
        <p:txBody>
          <a:bodyPr/>
          <a:lstStyle/>
          <a:p>
            <a:pPr eaLnBrk="1" hangingPunct="1"/>
            <a:r>
              <a:rPr lang="de-DE" altLang="de-DE" sz="2400" b="1" dirty="0">
                <a:solidFill>
                  <a:schemeClr val="accent2"/>
                </a:solidFill>
                <a:latin typeface="Comic Sans MS" panose="030F0702030302020204" pitchFamily="66" charset="0"/>
              </a:rPr>
              <a:t>Hort und Mittagsbetreuung</a:t>
            </a:r>
          </a:p>
        </p:txBody>
      </p:sp>
      <p:sp>
        <p:nvSpPr>
          <p:cNvPr id="20484" name="Text Box 3">
            <a:extLst>
              <a:ext uri="{FF2B5EF4-FFF2-40B4-BE49-F238E27FC236}">
                <a16:creationId xmlns:a16="http://schemas.microsoft.com/office/drawing/2014/main" id="{48E9B466-8BC8-4EE9-8F33-B802A9ACC929}"/>
              </a:ext>
            </a:extLst>
          </p:cNvPr>
          <p:cNvSpPr txBox="1">
            <a:spLocks noChangeArrowheads="1"/>
          </p:cNvSpPr>
          <p:nvPr/>
        </p:nvSpPr>
        <p:spPr bwMode="auto">
          <a:xfrm>
            <a:off x="503237" y="1610320"/>
            <a:ext cx="8137525" cy="4555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DE" altLang="de-DE" sz="2200" dirty="0">
                <a:latin typeface="Comic Sans MS" panose="030F0702030302020204" pitchFamily="66" charset="0"/>
              </a:rPr>
              <a:t>Wenn Sie eine Nachmittagsbetreuung für Ihr Kind brauchen, können Sie Ihr Kind in folgenden Einrichtungen anmelden:</a:t>
            </a:r>
          </a:p>
          <a:p>
            <a:pPr marL="342900" indent="-342900" eaLnBrk="1" hangingPunct="1">
              <a:spcBef>
                <a:spcPct val="50000"/>
              </a:spcBef>
              <a:buFontTx/>
              <a:buChar char="-"/>
            </a:pPr>
            <a:r>
              <a:rPr lang="de-DE" altLang="de-DE" sz="2200" dirty="0">
                <a:latin typeface="Comic Sans MS" panose="030F0702030302020204" pitchFamily="66" charset="0"/>
              </a:rPr>
              <a:t>Mittagsbetreuung am Neuwerker Weg                               (nur an Schultagen)                                                           </a:t>
            </a:r>
            <a:r>
              <a:rPr lang="de-DE" altLang="de-DE" sz="1600" dirty="0">
                <a:latin typeface="Comic Sans MS" panose="030F0702030302020204" pitchFamily="66" charset="0"/>
              </a:rPr>
              <a:t>Träger: </a:t>
            </a:r>
            <a:r>
              <a:rPr lang="de-DE" altLang="de-DE" sz="1600" dirty="0" err="1">
                <a:latin typeface="Comic Sans MS" panose="030F0702030302020204" pitchFamily="66" charset="0"/>
              </a:rPr>
              <a:t>GfI</a:t>
            </a:r>
            <a:r>
              <a:rPr lang="de-DE" altLang="de-DE" sz="1600" dirty="0">
                <a:latin typeface="Comic Sans MS" panose="030F0702030302020204" pitchFamily="66" charset="0"/>
              </a:rPr>
              <a:t>: Tel. 0911/255 69 767 oder 0911/974769-60</a:t>
            </a:r>
          </a:p>
          <a:p>
            <a:pPr marL="342900" indent="-342900" eaLnBrk="1" hangingPunct="1">
              <a:spcBef>
                <a:spcPct val="50000"/>
              </a:spcBef>
              <a:buFontTx/>
              <a:buChar char="-"/>
            </a:pPr>
            <a:r>
              <a:rPr lang="de-DE" altLang="de-DE" sz="2200" dirty="0">
                <a:latin typeface="Comic Sans MS" panose="030F0702030302020204" pitchFamily="66" charset="0"/>
              </a:rPr>
              <a:t>Städtischer Hort in der Mühlstraße und im </a:t>
            </a:r>
            <a:r>
              <a:rPr lang="de-DE" altLang="de-DE" sz="2200" dirty="0" err="1">
                <a:latin typeface="Comic Sans MS" panose="030F0702030302020204" pitchFamily="66" charset="0"/>
              </a:rPr>
              <a:t>Gasweg</a:t>
            </a:r>
            <a:r>
              <a:rPr lang="de-DE" altLang="de-DE" sz="2200" dirty="0">
                <a:latin typeface="Comic Sans MS" panose="030F0702030302020204" pitchFamily="66" charset="0"/>
              </a:rPr>
              <a:t>              </a:t>
            </a:r>
            <a:r>
              <a:rPr lang="de-DE" altLang="de-DE" sz="1600" dirty="0">
                <a:latin typeface="Comic Sans MS" panose="030F0702030302020204" pitchFamily="66" charset="0"/>
              </a:rPr>
              <a:t>Träger Stadt Stein: 0911/685595</a:t>
            </a:r>
          </a:p>
          <a:p>
            <a:pPr marL="342900" indent="-342900" eaLnBrk="1" hangingPunct="1">
              <a:spcBef>
                <a:spcPct val="50000"/>
              </a:spcBef>
              <a:buFontTx/>
              <a:buChar char="-"/>
            </a:pPr>
            <a:r>
              <a:rPr lang="de-DE" altLang="de-DE" sz="2200" dirty="0">
                <a:latin typeface="Comic Sans MS" panose="030F0702030302020204" pitchFamily="66" charset="0"/>
              </a:rPr>
              <a:t>Hort in </a:t>
            </a:r>
            <a:r>
              <a:rPr lang="de-DE" altLang="de-DE" sz="2200" dirty="0" err="1">
                <a:latin typeface="Comic Sans MS" panose="030F0702030302020204" pitchFamily="66" charset="0"/>
              </a:rPr>
              <a:t>Oberweihersbuch</a:t>
            </a:r>
            <a:r>
              <a:rPr lang="de-DE" altLang="de-DE" sz="2200" dirty="0">
                <a:latin typeface="Comic Sans MS" panose="030F0702030302020204" pitchFamily="66" charset="0"/>
              </a:rPr>
              <a:t>                                                     </a:t>
            </a:r>
            <a:r>
              <a:rPr lang="de-DE" altLang="de-DE" sz="1600" dirty="0">
                <a:latin typeface="Comic Sans MS" panose="030F0702030302020204" pitchFamily="66" charset="0"/>
              </a:rPr>
              <a:t>Träger AWO: 0911/25288809</a:t>
            </a:r>
          </a:p>
          <a:p>
            <a:pPr eaLnBrk="1" hangingPunct="1">
              <a:spcBef>
                <a:spcPct val="50000"/>
              </a:spcBef>
              <a:buFontTx/>
              <a:buNone/>
            </a:pPr>
            <a:r>
              <a:rPr lang="de-DE" altLang="de-DE" sz="2200" dirty="0">
                <a:latin typeface="Comic Sans MS" panose="030F0702030302020204" pitchFamily="66" charset="0"/>
              </a:rPr>
              <a:t>Eine ggf. notwendige Busfahrt ist von den Eltern zu bezahlen.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ußzeilenplatzhalter 4">
            <a:extLst>
              <a:ext uri="{FF2B5EF4-FFF2-40B4-BE49-F238E27FC236}">
                <a16:creationId xmlns:a16="http://schemas.microsoft.com/office/drawing/2014/main" id="{42FD07B2-EE8E-488F-9FE1-0E32A2E8FD68}"/>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de-DE" altLang="de-DE" sz="800"/>
              <a:t>Informationen zur Schulanmeldung und zur Vorbereitung auf den Schulanfang</a:t>
            </a:r>
          </a:p>
        </p:txBody>
      </p:sp>
      <p:sp>
        <p:nvSpPr>
          <p:cNvPr id="23555" name="Rectangle 4">
            <a:extLst>
              <a:ext uri="{FF2B5EF4-FFF2-40B4-BE49-F238E27FC236}">
                <a16:creationId xmlns:a16="http://schemas.microsoft.com/office/drawing/2014/main" id="{C5FA66DC-3305-4045-98F6-47FD040835C9}"/>
              </a:ext>
            </a:extLst>
          </p:cNvPr>
          <p:cNvSpPr>
            <a:spLocks noChangeArrowheads="1"/>
          </p:cNvSpPr>
          <p:nvPr/>
        </p:nvSpPr>
        <p:spPr bwMode="auto">
          <a:xfrm>
            <a:off x="441511" y="1125866"/>
            <a:ext cx="8568951" cy="6294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342900" indent="-342900" eaLnBrk="1" hangingPunct="1">
              <a:spcBef>
                <a:spcPct val="0"/>
              </a:spcBef>
              <a:buFont typeface="Arial" panose="020B0604020202020204" pitchFamily="34" charset="0"/>
              <a:buChar char="•"/>
            </a:pPr>
            <a:r>
              <a:rPr lang="de-DE" altLang="de-DE" sz="2000" dirty="0">
                <a:latin typeface="Comic Sans MS" panose="030F0702030302020204" pitchFamily="66" charset="0"/>
              </a:rPr>
              <a:t> Innerhalb der Stadt Stein gibt es keine Sprengelgrenzen für </a:t>
            </a:r>
          </a:p>
          <a:p>
            <a:pPr eaLnBrk="1" hangingPunct="1">
              <a:spcBef>
                <a:spcPct val="0"/>
              </a:spcBef>
              <a:buNone/>
            </a:pPr>
            <a:r>
              <a:rPr lang="de-DE" altLang="de-DE" sz="2000" dirty="0">
                <a:latin typeface="Comic Sans MS" panose="030F0702030302020204" pitchFamily="66" charset="0"/>
              </a:rPr>
              <a:t>      einzelne Schulhäuser. </a:t>
            </a:r>
            <a:br>
              <a:rPr lang="de-DE" altLang="de-DE" sz="2000" dirty="0">
                <a:latin typeface="Comic Sans MS" panose="030F0702030302020204" pitchFamily="66" charset="0"/>
              </a:rPr>
            </a:br>
            <a:r>
              <a:rPr lang="de-DE" altLang="de-DE" sz="2000" dirty="0">
                <a:latin typeface="Comic Sans MS" panose="030F0702030302020204" pitchFamily="66" charset="0"/>
              </a:rPr>
              <a:t>      Ihr Kind kann grundsätzlich beiden Häusern zugeteilt werden.  </a:t>
            </a:r>
          </a:p>
          <a:p>
            <a:pPr marL="342900" indent="-342900" eaLnBrk="1" hangingPunct="1">
              <a:spcBef>
                <a:spcPct val="0"/>
              </a:spcBef>
              <a:buFont typeface="Arial" panose="020B0604020202020204" pitchFamily="34" charset="0"/>
              <a:buChar char="•"/>
            </a:pPr>
            <a:endParaRPr lang="de-DE" altLang="de-DE" sz="800" dirty="0">
              <a:latin typeface="Comic Sans MS" panose="030F0702030302020204" pitchFamily="66" charset="0"/>
            </a:endParaRPr>
          </a:p>
          <a:p>
            <a:pPr marL="342900" indent="-342900" eaLnBrk="1" hangingPunct="1">
              <a:spcBef>
                <a:spcPct val="0"/>
              </a:spcBef>
              <a:buFont typeface="Arial" panose="020B0604020202020204" pitchFamily="34" charset="0"/>
              <a:buChar char="•"/>
            </a:pPr>
            <a:r>
              <a:rPr lang="de-DE" altLang="de-DE" sz="2000" dirty="0">
                <a:latin typeface="Comic Sans MS" panose="030F0702030302020204" pitchFamily="66" charset="0"/>
              </a:rPr>
              <a:t> Die Stadt Stein setzt einen Schulbus nur für Schulkinder ein.</a:t>
            </a:r>
          </a:p>
          <a:p>
            <a:pPr marL="342900" indent="-342900" eaLnBrk="1" hangingPunct="1">
              <a:spcBef>
                <a:spcPct val="0"/>
              </a:spcBef>
              <a:buFont typeface="Arial" panose="020B0604020202020204" pitchFamily="34" charset="0"/>
              <a:buChar char="•"/>
            </a:pPr>
            <a:endParaRPr lang="de-DE" altLang="de-DE" sz="800" dirty="0">
              <a:latin typeface="Comic Sans MS" panose="030F0702030302020204" pitchFamily="66" charset="0"/>
            </a:endParaRPr>
          </a:p>
          <a:p>
            <a:pPr marL="342900" indent="-342900" eaLnBrk="1" hangingPunct="1">
              <a:spcBef>
                <a:spcPct val="0"/>
              </a:spcBef>
              <a:buFont typeface="Arial" panose="020B0604020202020204" pitchFamily="34" charset="0"/>
              <a:buChar char="•"/>
            </a:pPr>
            <a:r>
              <a:rPr lang="de-DE" altLang="de-DE" sz="2000" dirty="0">
                <a:latin typeface="Comic Sans MS" panose="030F0702030302020204" pitchFamily="66" charset="0"/>
              </a:rPr>
              <a:t> Ihr Kind hat das Recht auf eine kostenlose Busfahrkarte, wenn der   </a:t>
            </a:r>
          </a:p>
          <a:p>
            <a:pPr eaLnBrk="1" hangingPunct="1">
              <a:spcBef>
                <a:spcPct val="0"/>
              </a:spcBef>
              <a:buNone/>
            </a:pPr>
            <a:r>
              <a:rPr lang="de-DE" altLang="de-DE" sz="2000" dirty="0">
                <a:latin typeface="Comic Sans MS" panose="030F0702030302020204" pitchFamily="66" charset="0"/>
              </a:rPr>
              <a:t>     Schulweg länger ist als 2 km.</a:t>
            </a:r>
            <a:br>
              <a:rPr lang="de-DE" altLang="de-DE" sz="2000" dirty="0">
                <a:latin typeface="Comic Sans MS" panose="030F0702030302020204" pitchFamily="66" charset="0"/>
              </a:rPr>
            </a:br>
            <a:endParaRPr lang="de-DE" altLang="de-DE" sz="900" dirty="0">
              <a:latin typeface="Comic Sans MS" panose="030F0702030302020204" pitchFamily="66" charset="0"/>
            </a:endParaRPr>
          </a:p>
          <a:p>
            <a:pPr marL="342900" indent="-342900" eaLnBrk="1" hangingPunct="1">
              <a:spcBef>
                <a:spcPct val="0"/>
              </a:spcBef>
              <a:buFont typeface="Arial" panose="020B0604020202020204" pitchFamily="34" charset="0"/>
              <a:buChar char="•"/>
            </a:pPr>
            <a:r>
              <a:rPr lang="de-DE" altLang="de-DE" sz="2000" dirty="0">
                <a:latin typeface="Comic Sans MS" panose="030F0702030302020204" pitchFamily="66" charset="0"/>
              </a:rPr>
              <a:t>Auch wenn der Schulweg unter 2 km ist, darf das Kind den Schulbus benutzen. Die Eltern müssen in diesem Fall die Fahrkarte selbst bezahlen. (ca. 100,- € im Jahr)</a:t>
            </a:r>
          </a:p>
          <a:p>
            <a:pPr marL="342900" indent="-342900" eaLnBrk="1" hangingPunct="1">
              <a:spcBef>
                <a:spcPct val="0"/>
              </a:spcBef>
              <a:buFont typeface="Arial" panose="020B0604020202020204" pitchFamily="34" charset="0"/>
              <a:buChar char="•"/>
            </a:pPr>
            <a:endParaRPr lang="de-DE" altLang="de-DE" sz="900" dirty="0">
              <a:latin typeface="Comic Sans MS" panose="030F0702030302020204" pitchFamily="66" charset="0"/>
            </a:endParaRPr>
          </a:p>
          <a:p>
            <a:pPr marL="342900" indent="-342900" eaLnBrk="1" hangingPunct="1">
              <a:spcBef>
                <a:spcPct val="0"/>
              </a:spcBef>
              <a:buFont typeface="Arial" panose="020B0604020202020204" pitchFamily="34" charset="0"/>
              <a:buChar char="•"/>
            </a:pPr>
            <a:r>
              <a:rPr lang="de-DE" altLang="de-DE" sz="2000" dirty="0">
                <a:latin typeface="Comic Sans MS" panose="030F0702030302020204" pitchFamily="66" charset="0"/>
              </a:rPr>
              <a:t>Busanträge bekommen Sie im Sekretariat. </a:t>
            </a:r>
          </a:p>
          <a:p>
            <a:pPr marL="342900" indent="-342900" eaLnBrk="1" hangingPunct="1">
              <a:spcBef>
                <a:spcPct val="0"/>
              </a:spcBef>
              <a:buFont typeface="Arial" panose="020B0604020202020204" pitchFamily="34" charset="0"/>
              <a:buChar char="•"/>
            </a:pPr>
            <a:endParaRPr lang="de-DE" altLang="de-DE" sz="900" dirty="0">
              <a:latin typeface="Comic Sans MS" panose="030F0702030302020204" pitchFamily="66" charset="0"/>
            </a:endParaRPr>
          </a:p>
          <a:p>
            <a:pPr marL="342900" indent="-342900" eaLnBrk="1" hangingPunct="1">
              <a:spcBef>
                <a:spcPct val="0"/>
              </a:spcBef>
              <a:buFont typeface="Arial" panose="020B0604020202020204" pitchFamily="34" charset="0"/>
              <a:buChar char="•"/>
            </a:pPr>
            <a:r>
              <a:rPr lang="de-DE" altLang="de-DE" sz="2000" dirty="0">
                <a:latin typeface="Comic Sans MS" panose="030F0702030302020204" pitchFamily="66" charset="0"/>
              </a:rPr>
              <a:t>Im Elternbeirat gibt es eine AG Schulweg-</a:t>
            </a:r>
          </a:p>
          <a:p>
            <a:pPr eaLnBrk="1" hangingPunct="1">
              <a:spcBef>
                <a:spcPct val="0"/>
              </a:spcBef>
              <a:buNone/>
            </a:pPr>
            <a:r>
              <a:rPr lang="de-DE" altLang="de-DE" sz="2000" dirty="0">
                <a:latin typeface="Comic Sans MS" panose="030F0702030302020204" pitchFamily="66" charset="0"/>
              </a:rPr>
              <a:t>     </a:t>
            </a:r>
            <a:r>
              <a:rPr lang="de-DE" altLang="de-DE" sz="2000" dirty="0" err="1">
                <a:latin typeface="Comic Sans MS" panose="030F0702030302020204" pitchFamily="66" charset="0"/>
              </a:rPr>
              <a:t>sicherheit</a:t>
            </a:r>
            <a:r>
              <a:rPr lang="de-DE" altLang="de-DE" sz="2000" dirty="0">
                <a:latin typeface="Comic Sans MS" panose="030F0702030302020204" pitchFamily="66" charset="0"/>
              </a:rPr>
              <a:t>, an die man sich wenden kann.</a:t>
            </a:r>
          </a:p>
          <a:p>
            <a:pPr marL="342900" indent="-342900" eaLnBrk="1" hangingPunct="1">
              <a:spcBef>
                <a:spcPct val="0"/>
              </a:spcBef>
              <a:buFont typeface="Arial" panose="020B0604020202020204" pitchFamily="34" charset="0"/>
              <a:buChar char="•"/>
            </a:pPr>
            <a:endParaRPr lang="de-DE" altLang="de-DE" sz="900" dirty="0">
              <a:latin typeface="Comic Sans MS" panose="030F0702030302020204" pitchFamily="66" charset="0"/>
            </a:endParaRPr>
          </a:p>
          <a:p>
            <a:pPr marL="342900" indent="-342900" eaLnBrk="1" hangingPunct="1">
              <a:spcBef>
                <a:spcPct val="0"/>
              </a:spcBef>
              <a:buFont typeface="Arial" panose="020B0604020202020204" pitchFamily="34" charset="0"/>
              <a:buChar char="•"/>
            </a:pPr>
            <a:r>
              <a:rPr lang="de-DE" altLang="de-DE" sz="2000" dirty="0">
                <a:latin typeface="Comic Sans MS" panose="030F0702030302020204" pitchFamily="66" charset="0"/>
              </a:rPr>
              <a:t>Können Sie regelmäßig als Schulweghelfer*in</a:t>
            </a:r>
          </a:p>
          <a:p>
            <a:pPr eaLnBrk="1" hangingPunct="1">
              <a:spcBef>
                <a:spcPct val="0"/>
              </a:spcBef>
              <a:buNone/>
            </a:pPr>
            <a:r>
              <a:rPr lang="de-DE" altLang="de-DE" sz="2000" dirty="0">
                <a:latin typeface="Comic Sans MS" panose="030F0702030302020204" pitchFamily="66" charset="0"/>
              </a:rPr>
              <a:t>     tätig sein? Wir suchen immer Freiwillige!</a:t>
            </a:r>
          </a:p>
          <a:p>
            <a:pPr marL="342900" indent="-342900" eaLnBrk="1" hangingPunct="1">
              <a:spcBef>
                <a:spcPct val="0"/>
              </a:spcBef>
              <a:buFont typeface="Arial" panose="020B0604020202020204" pitchFamily="34" charset="0"/>
              <a:buChar char="•"/>
            </a:pPr>
            <a:endParaRPr lang="de-DE" altLang="de-DE" sz="2000" dirty="0">
              <a:latin typeface="Comic Sans MS" panose="030F0702030302020204" pitchFamily="66" charset="0"/>
            </a:endParaRPr>
          </a:p>
          <a:p>
            <a:pPr marL="342900" indent="-342900" eaLnBrk="1" hangingPunct="1">
              <a:spcBef>
                <a:spcPct val="0"/>
              </a:spcBef>
              <a:buFont typeface="Arial" panose="020B0604020202020204" pitchFamily="34" charset="0"/>
              <a:buChar char="•"/>
            </a:pPr>
            <a:endParaRPr lang="de-DE" altLang="de-DE" sz="2000" dirty="0">
              <a:latin typeface="Comic Sans MS" panose="030F0702030302020204" pitchFamily="66" charset="0"/>
            </a:endParaRPr>
          </a:p>
          <a:p>
            <a:pPr eaLnBrk="1" hangingPunct="1">
              <a:spcBef>
                <a:spcPct val="0"/>
              </a:spcBef>
            </a:pPr>
            <a:endParaRPr lang="de-DE" altLang="de-DE" sz="2000" dirty="0">
              <a:latin typeface="Comic Sans MS" panose="030F0702030302020204" pitchFamily="66" charset="0"/>
            </a:endParaRPr>
          </a:p>
        </p:txBody>
      </p:sp>
      <p:sp>
        <p:nvSpPr>
          <p:cNvPr id="23556" name="Rectangle 6">
            <a:extLst>
              <a:ext uri="{FF2B5EF4-FFF2-40B4-BE49-F238E27FC236}">
                <a16:creationId xmlns:a16="http://schemas.microsoft.com/office/drawing/2014/main" id="{B0C27907-97F9-43BD-9762-2B10E4008358}"/>
              </a:ext>
            </a:extLst>
          </p:cNvPr>
          <p:cNvSpPr>
            <a:spLocks noGrp="1" noChangeArrowheads="1"/>
          </p:cNvSpPr>
          <p:nvPr>
            <p:ph type="title"/>
          </p:nvPr>
        </p:nvSpPr>
        <p:spPr>
          <a:xfrm>
            <a:off x="611187" y="260648"/>
            <a:ext cx="8229600" cy="720080"/>
          </a:xfrm>
          <a:solidFill>
            <a:srgbClr val="FFFF66"/>
          </a:solidFill>
          <a:ln>
            <a:solidFill>
              <a:schemeClr val="accent2"/>
            </a:solidFill>
            <a:miter lim="800000"/>
            <a:headEnd/>
            <a:tailEnd/>
          </a:ln>
        </p:spPr>
        <p:txBody>
          <a:bodyPr/>
          <a:lstStyle/>
          <a:p>
            <a:pPr eaLnBrk="1" hangingPunct="1"/>
            <a:r>
              <a:rPr lang="de-DE" altLang="de-DE" sz="2400" b="1" dirty="0">
                <a:solidFill>
                  <a:schemeClr val="accent2"/>
                </a:solidFill>
                <a:latin typeface="Comic Sans MS" panose="030F0702030302020204" pitchFamily="66" charset="0"/>
              </a:rPr>
              <a:t>Schulweg</a:t>
            </a:r>
          </a:p>
        </p:txBody>
      </p:sp>
      <p:pic>
        <p:nvPicPr>
          <p:cNvPr id="5" name="Picture 5" descr="Schillerstr">
            <a:extLst>
              <a:ext uri="{FF2B5EF4-FFF2-40B4-BE49-F238E27FC236}">
                <a16:creationId xmlns:a16="http://schemas.microsoft.com/office/drawing/2014/main" id="{A41F6710-1FC9-4BE4-9CDA-4353B76600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3102" y="4438650"/>
            <a:ext cx="2590800"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ußzeilenplatzhalter 4">
            <a:extLst>
              <a:ext uri="{FF2B5EF4-FFF2-40B4-BE49-F238E27FC236}">
                <a16:creationId xmlns:a16="http://schemas.microsoft.com/office/drawing/2014/main" id="{3BE53AD1-E875-49CB-A170-EE6D4BE5DDCF}"/>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de-DE" altLang="de-DE" sz="800"/>
              <a:t>Informationen zur Schulanmeldung und zur Vorbereitung auf den Schulanfang</a:t>
            </a:r>
          </a:p>
        </p:txBody>
      </p:sp>
      <p:sp>
        <p:nvSpPr>
          <p:cNvPr id="25603" name="Rectangle 3">
            <a:extLst>
              <a:ext uri="{FF2B5EF4-FFF2-40B4-BE49-F238E27FC236}">
                <a16:creationId xmlns:a16="http://schemas.microsoft.com/office/drawing/2014/main" id="{63EAE396-C2A3-4391-97AC-E68D2A3B3847}"/>
              </a:ext>
            </a:extLst>
          </p:cNvPr>
          <p:cNvSpPr>
            <a:spLocks noGrp="1" noChangeArrowheads="1"/>
          </p:cNvSpPr>
          <p:nvPr>
            <p:ph type="title"/>
          </p:nvPr>
        </p:nvSpPr>
        <p:spPr>
          <a:xfrm>
            <a:off x="547688" y="353996"/>
            <a:ext cx="8229600" cy="865188"/>
          </a:xfrm>
          <a:solidFill>
            <a:srgbClr val="FFFF66"/>
          </a:solidFill>
          <a:ln>
            <a:solidFill>
              <a:schemeClr val="accent2"/>
            </a:solidFill>
            <a:miter lim="800000"/>
            <a:headEnd/>
            <a:tailEnd/>
          </a:ln>
        </p:spPr>
        <p:txBody>
          <a:bodyPr/>
          <a:lstStyle/>
          <a:p>
            <a:pPr eaLnBrk="1" hangingPunct="1"/>
            <a:r>
              <a:rPr lang="de-DE" altLang="de-DE" sz="2400" b="1" dirty="0">
                <a:solidFill>
                  <a:schemeClr val="accent2"/>
                </a:solidFill>
                <a:latin typeface="Comic Sans MS" panose="030F0702030302020204" pitchFamily="66" charset="0"/>
              </a:rPr>
              <a:t>Elternmitarbeit:</a:t>
            </a:r>
          </a:p>
        </p:txBody>
      </p:sp>
      <p:sp>
        <p:nvSpPr>
          <p:cNvPr id="25609" name="Text Box 13">
            <a:extLst>
              <a:ext uri="{FF2B5EF4-FFF2-40B4-BE49-F238E27FC236}">
                <a16:creationId xmlns:a16="http://schemas.microsoft.com/office/drawing/2014/main" id="{DC685ECF-4891-4C72-8D58-667BCFB09165}"/>
              </a:ext>
            </a:extLst>
          </p:cNvPr>
          <p:cNvSpPr txBox="1">
            <a:spLocks noChangeArrowheads="1"/>
          </p:cNvSpPr>
          <p:nvPr/>
        </p:nvSpPr>
        <p:spPr bwMode="auto">
          <a:xfrm>
            <a:off x="547688" y="1499837"/>
            <a:ext cx="8064500" cy="4601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ts val="600"/>
              </a:spcBef>
              <a:buFontTx/>
              <a:buNone/>
            </a:pPr>
            <a:r>
              <a:rPr lang="de-DE" altLang="de-DE" sz="2000" dirty="0">
                <a:latin typeface="Comic Sans MS" panose="030F0702030302020204" pitchFamily="66" charset="0"/>
              </a:rPr>
              <a:t>An der Grundschule Stein gibt es viele Möglichkeiten für Eltern mitzuwirken:</a:t>
            </a:r>
          </a:p>
          <a:p>
            <a:pPr marL="342900" indent="-342900" eaLnBrk="1" hangingPunct="1">
              <a:spcBef>
                <a:spcPts val="600"/>
              </a:spcBef>
            </a:pPr>
            <a:r>
              <a:rPr lang="de-DE" altLang="de-DE" sz="2000" dirty="0">
                <a:latin typeface="Comic Sans MS" panose="030F0702030302020204" pitchFamily="66" charset="0"/>
              </a:rPr>
              <a:t>im Elternbeirat</a:t>
            </a:r>
          </a:p>
          <a:p>
            <a:pPr marL="342900" indent="-342900" eaLnBrk="1" hangingPunct="1">
              <a:spcBef>
                <a:spcPts val="600"/>
              </a:spcBef>
            </a:pPr>
            <a:r>
              <a:rPr lang="de-DE" altLang="de-DE" sz="2000" dirty="0">
                <a:latin typeface="Comic Sans MS" panose="030F0702030302020204" pitchFamily="66" charset="0"/>
              </a:rPr>
              <a:t>im Förderverein</a:t>
            </a:r>
          </a:p>
          <a:p>
            <a:pPr marL="342900" indent="-342900" eaLnBrk="1" hangingPunct="1">
              <a:spcBef>
                <a:spcPts val="600"/>
              </a:spcBef>
            </a:pPr>
            <a:r>
              <a:rPr lang="de-DE" altLang="de-DE" sz="2000" dirty="0">
                <a:latin typeface="Comic Sans MS" panose="030F0702030302020204" pitchFamily="66" charset="0"/>
              </a:rPr>
              <a:t>als Klassenelternsprecher</a:t>
            </a:r>
          </a:p>
          <a:p>
            <a:pPr marL="342900" indent="-342900" eaLnBrk="1" hangingPunct="1">
              <a:spcBef>
                <a:spcPts val="600"/>
              </a:spcBef>
            </a:pPr>
            <a:r>
              <a:rPr lang="de-DE" altLang="de-DE" sz="2000" dirty="0">
                <a:latin typeface="Comic Sans MS" panose="030F0702030302020204" pitchFamily="66" charset="0"/>
              </a:rPr>
              <a:t>in unseren Eltern-AGs</a:t>
            </a:r>
          </a:p>
          <a:p>
            <a:pPr marL="342900" indent="-342900" eaLnBrk="1" hangingPunct="1">
              <a:spcBef>
                <a:spcPts val="600"/>
              </a:spcBef>
            </a:pPr>
            <a:r>
              <a:rPr lang="de-DE" altLang="de-DE" sz="2000" dirty="0">
                <a:latin typeface="Comic Sans MS" panose="030F0702030302020204" pitchFamily="66" charset="0"/>
              </a:rPr>
              <a:t>als Experte zu bestimmten Themen</a:t>
            </a:r>
          </a:p>
          <a:p>
            <a:pPr algn="ctr" eaLnBrk="1" hangingPunct="1">
              <a:spcBef>
                <a:spcPts val="600"/>
              </a:spcBef>
              <a:buFontTx/>
              <a:buNone/>
            </a:pPr>
            <a:r>
              <a:rPr lang="de-DE" altLang="de-DE" sz="2000" dirty="0">
                <a:latin typeface="Comic Sans MS" panose="030F0702030302020204" pitchFamily="66" charset="0"/>
              </a:rPr>
              <a:t>Nähere Informationen finden Sie unter den Links: </a:t>
            </a:r>
          </a:p>
          <a:p>
            <a:pPr algn="ctr" eaLnBrk="1" hangingPunct="1">
              <a:spcBef>
                <a:spcPct val="50000"/>
              </a:spcBef>
              <a:buNone/>
            </a:pPr>
            <a:r>
              <a:rPr lang="de-DE" sz="1600" dirty="0">
                <a:solidFill>
                  <a:schemeClr val="tx2"/>
                </a:solidFill>
                <a:latin typeface="Comic Sans MS" panose="030F0702030302020204" pitchFamily="66" charset="0"/>
                <a:hlinkClick r:id="rId2">
                  <a:extLst>
                    <a:ext uri="{A12FA001-AC4F-418D-AE19-62706E023703}">
                      <ahyp:hlinkClr xmlns:ahyp="http://schemas.microsoft.com/office/drawing/2018/hyperlinkcolor" val="tx"/>
                    </a:ext>
                  </a:extLst>
                </a:hlinkClick>
              </a:rPr>
              <a:t>STMUK Handreichung Schule &amp; Familie_2021_Web_barrierefrei (bayern.de)</a:t>
            </a:r>
            <a:endParaRPr lang="de-DE" sz="1600" dirty="0">
              <a:solidFill>
                <a:schemeClr val="tx2"/>
              </a:solidFill>
              <a:latin typeface="Comic Sans MS" panose="030F0702030302020204" pitchFamily="66" charset="0"/>
            </a:endParaRPr>
          </a:p>
          <a:p>
            <a:pPr algn="ctr" eaLnBrk="1" hangingPunct="1">
              <a:spcBef>
                <a:spcPct val="50000"/>
              </a:spcBef>
              <a:buNone/>
            </a:pPr>
            <a:r>
              <a:rPr lang="de-DE" sz="1600" dirty="0">
                <a:solidFill>
                  <a:schemeClr val="tx2"/>
                </a:solidFill>
                <a:latin typeface="Comic Sans MS" panose="030F0702030302020204" pitchFamily="66" charset="0"/>
                <a:hlinkClick r:id="rId3">
                  <a:extLst>
                    <a:ext uri="{A12FA001-AC4F-418D-AE19-62706E023703}">
                      <ahyp:hlinkClr xmlns:ahyp="http://schemas.microsoft.com/office/drawing/2018/hyperlinkcolor" val="tx"/>
                    </a:ext>
                  </a:extLst>
                </a:hlinkClick>
              </a:rPr>
              <a:t>Grundschule Stein - Eltern-AGs (grundschule-stein.com)</a:t>
            </a:r>
            <a:endParaRPr lang="de-DE" altLang="de-DE" sz="1600" dirty="0">
              <a:solidFill>
                <a:schemeClr val="tx2"/>
              </a:solidFill>
              <a:latin typeface="Comic Sans MS" panose="030F0702030302020204" pitchFamily="66" charset="0"/>
            </a:endParaRPr>
          </a:p>
          <a:p>
            <a:pPr algn="ctr" eaLnBrk="1" hangingPunct="1">
              <a:spcBef>
                <a:spcPct val="50000"/>
              </a:spcBef>
              <a:buFontTx/>
              <a:buNone/>
            </a:pPr>
            <a:r>
              <a:rPr lang="de-DE" altLang="de-DE" sz="2000" dirty="0">
                <a:latin typeface="Comic Sans MS" panose="030F0702030302020204" pitchFamily="66" charset="0"/>
              </a:rPr>
              <a:t>Wenn Sie Interesse an einer solchen Aufgabe haben, melden Sie sich! Wir suchen immer Mitstreiter!</a:t>
            </a:r>
          </a:p>
        </p:txBody>
      </p:sp>
    </p:spTree>
    <p:extLst>
      <p:ext uri="{BB962C8B-B14F-4D97-AF65-F5344CB8AC3E}">
        <p14:creationId xmlns:p14="http://schemas.microsoft.com/office/powerpoint/2010/main" val="3062633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ußzeilenplatzhalter 4">
            <a:extLst>
              <a:ext uri="{FF2B5EF4-FFF2-40B4-BE49-F238E27FC236}">
                <a16:creationId xmlns:a16="http://schemas.microsoft.com/office/drawing/2014/main" id="{ECF497D3-30CE-4F73-9549-94FF5FA169CE}"/>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de-DE" altLang="de-DE" sz="800"/>
              <a:t>Informationen zur Schulanmeldung und zur Vorbereitung auf den Schulanfang</a:t>
            </a:r>
          </a:p>
        </p:txBody>
      </p:sp>
      <p:sp>
        <p:nvSpPr>
          <p:cNvPr id="26627" name="Rectangle 2">
            <a:extLst>
              <a:ext uri="{FF2B5EF4-FFF2-40B4-BE49-F238E27FC236}">
                <a16:creationId xmlns:a16="http://schemas.microsoft.com/office/drawing/2014/main" id="{FAA3F3CB-CAD2-4B37-AC38-C8D08F89549C}"/>
              </a:ext>
            </a:extLst>
          </p:cNvPr>
          <p:cNvSpPr>
            <a:spLocks noGrp="1" noChangeArrowheads="1"/>
          </p:cNvSpPr>
          <p:nvPr>
            <p:ph type="title"/>
          </p:nvPr>
        </p:nvSpPr>
        <p:spPr>
          <a:xfrm>
            <a:off x="468313" y="260350"/>
            <a:ext cx="8229600" cy="1143000"/>
          </a:xfrm>
          <a:solidFill>
            <a:srgbClr val="FFFF66"/>
          </a:solidFill>
          <a:ln w="3175">
            <a:solidFill>
              <a:schemeClr val="tx1"/>
            </a:solidFill>
            <a:miter lim="800000"/>
            <a:headEnd/>
            <a:tailEnd/>
          </a:ln>
        </p:spPr>
        <p:txBody>
          <a:bodyPr/>
          <a:lstStyle/>
          <a:p>
            <a:pPr eaLnBrk="1" hangingPunct="1"/>
            <a:r>
              <a:rPr lang="de-DE" altLang="de-DE" sz="2400" dirty="0">
                <a:solidFill>
                  <a:schemeClr val="accent2"/>
                </a:solidFill>
                <a:latin typeface="Comic Sans MS" panose="030F0702030302020204" pitchFamily="66" charset="0"/>
              </a:rPr>
              <a:t>Ihre Ansprechpartner bei uns:</a:t>
            </a:r>
          </a:p>
        </p:txBody>
      </p:sp>
      <p:sp>
        <p:nvSpPr>
          <p:cNvPr id="31748" name="Rectangle 3">
            <a:extLst>
              <a:ext uri="{FF2B5EF4-FFF2-40B4-BE49-F238E27FC236}">
                <a16:creationId xmlns:a16="http://schemas.microsoft.com/office/drawing/2014/main" id="{E4067F40-E01D-4F09-BC9B-75C454623A18}"/>
              </a:ext>
            </a:extLst>
          </p:cNvPr>
          <p:cNvSpPr>
            <a:spLocks noGrp="1" noChangeArrowheads="1"/>
          </p:cNvSpPr>
          <p:nvPr>
            <p:ph type="body" idx="1"/>
          </p:nvPr>
        </p:nvSpPr>
        <p:spPr>
          <a:xfrm>
            <a:off x="468313" y="1628775"/>
            <a:ext cx="8229600" cy="4752975"/>
          </a:xfrm>
        </p:spPr>
        <p:txBody>
          <a:bodyPr/>
          <a:lstStyle/>
          <a:p>
            <a:pPr eaLnBrk="1" hangingPunct="1">
              <a:spcBef>
                <a:spcPts val="0"/>
              </a:spcBef>
              <a:defRPr/>
            </a:pPr>
            <a:r>
              <a:rPr lang="de-DE" altLang="de-DE" sz="1800" dirty="0">
                <a:latin typeface="Comic Sans MS" pitchFamily="66" charset="0"/>
              </a:rPr>
              <a:t>Die </a:t>
            </a:r>
            <a:r>
              <a:rPr lang="de-DE" altLang="de-DE" sz="1800" dirty="0">
                <a:solidFill>
                  <a:srgbClr val="FF3300"/>
                </a:solidFill>
                <a:latin typeface="Comic Sans MS" pitchFamily="66" charset="0"/>
              </a:rPr>
              <a:t>Klassenlehrkraft</a:t>
            </a:r>
            <a:r>
              <a:rPr lang="de-DE" altLang="de-DE" sz="1800" dirty="0">
                <a:latin typeface="Comic Sans MS" pitchFamily="66" charset="0"/>
              </a:rPr>
              <a:t> Ihres Kindes hat eine Sprechstunde und wird nach Anmeldung für Sie da sein.</a:t>
            </a:r>
          </a:p>
          <a:p>
            <a:pPr eaLnBrk="1" hangingPunct="1">
              <a:spcBef>
                <a:spcPts val="0"/>
              </a:spcBef>
              <a:buFontTx/>
              <a:buNone/>
              <a:defRPr/>
            </a:pPr>
            <a:endParaRPr lang="de-DE" altLang="de-DE" sz="800" dirty="0">
              <a:latin typeface="Comic Sans MS" pitchFamily="66" charset="0"/>
            </a:endParaRPr>
          </a:p>
          <a:p>
            <a:pPr eaLnBrk="1" hangingPunct="1">
              <a:spcBef>
                <a:spcPts val="0"/>
              </a:spcBef>
              <a:defRPr/>
            </a:pPr>
            <a:r>
              <a:rPr lang="de-DE" altLang="de-DE" sz="1800" dirty="0">
                <a:latin typeface="Comic Sans MS" pitchFamily="66" charset="0"/>
              </a:rPr>
              <a:t>Die </a:t>
            </a:r>
            <a:r>
              <a:rPr lang="de-DE" altLang="de-DE" sz="1800" dirty="0">
                <a:solidFill>
                  <a:srgbClr val="FF3300"/>
                </a:solidFill>
                <a:latin typeface="Comic Sans MS" pitchFamily="66" charset="0"/>
              </a:rPr>
              <a:t>Schulleiterin</a:t>
            </a:r>
            <a:r>
              <a:rPr lang="de-DE" altLang="de-DE" sz="1800" dirty="0">
                <a:latin typeface="Comic Sans MS" pitchFamily="66" charset="0"/>
              </a:rPr>
              <a:t>, Frau Beck, hilft bei allen schulischen Problemen.</a:t>
            </a:r>
          </a:p>
          <a:p>
            <a:pPr eaLnBrk="1" hangingPunct="1">
              <a:spcBef>
                <a:spcPts val="0"/>
              </a:spcBef>
              <a:defRPr/>
            </a:pPr>
            <a:endParaRPr lang="de-DE" altLang="de-DE" sz="800" dirty="0">
              <a:latin typeface="Comic Sans MS" pitchFamily="66" charset="0"/>
            </a:endParaRPr>
          </a:p>
          <a:p>
            <a:pPr eaLnBrk="1" hangingPunct="1">
              <a:spcBef>
                <a:spcPts val="0"/>
              </a:spcBef>
              <a:defRPr/>
            </a:pPr>
            <a:r>
              <a:rPr lang="de-DE" altLang="de-DE" sz="1800" dirty="0">
                <a:latin typeface="Comic Sans MS" pitchFamily="66" charset="0"/>
              </a:rPr>
              <a:t>Unsere </a:t>
            </a:r>
            <a:r>
              <a:rPr lang="de-DE" altLang="de-DE" sz="1800" dirty="0">
                <a:solidFill>
                  <a:srgbClr val="FF3300"/>
                </a:solidFill>
                <a:latin typeface="Comic Sans MS" pitchFamily="66" charset="0"/>
              </a:rPr>
              <a:t>Sonderpädagogin</a:t>
            </a:r>
            <a:r>
              <a:rPr lang="de-DE" altLang="de-DE" sz="1800" dirty="0">
                <a:latin typeface="Comic Sans MS" pitchFamily="66" charset="0"/>
              </a:rPr>
              <a:t> </a:t>
            </a:r>
            <a:r>
              <a:rPr lang="de-DE" altLang="de-DE" sz="1800" dirty="0">
                <a:solidFill>
                  <a:srgbClr val="FF0000"/>
                </a:solidFill>
                <a:latin typeface="Comic Sans MS" pitchFamily="66" charset="0"/>
              </a:rPr>
              <a:t>(Fr. Koch) </a:t>
            </a:r>
            <a:r>
              <a:rPr lang="de-DE" altLang="de-DE" sz="1800" dirty="0">
                <a:latin typeface="Comic Sans MS" pitchFamily="66" charset="0"/>
              </a:rPr>
              <a:t>ist Ansprechpartnerin für alle Fragen rundum besonderen Förderbedarf.</a:t>
            </a:r>
          </a:p>
          <a:p>
            <a:pPr eaLnBrk="1" hangingPunct="1">
              <a:spcBef>
                <a:spcPts val="0"/>
              </a:spcBef>
              <a:defRPr/>
            </a:pPr>
            <a:endParaRPr lang="de-DE" altLang="de-DE" sz="800" dirty="0">
              <a:latin typeface="Comic Sans MS" pitchFamily="66" charset="0"/>
            </a:endParaRPr>
          </a:p>
          <a:p>
            <a:pPr eaLnBrk="1" hangingPunct="1">
              <a:spcBef>
                <a:spcPts val="0"/>
              </a:spcBef>
              <a:buFont typeface="Arial" panose="020B0604020202020204" pitchFamily="34" charset="0"/>
              <a:buChar char="•"/>
              <a:defRPr/>
            </a:pPr>
            <a:r>
              <a:rPr lang="de-DE" altLang="de-DE" sz="1800" dirty="0">
                <a:solidFill>
                  <a:srgbClr val="FF0000"/>
                </a:solidFill>
                <a:latin typeface="Comic Sans MS" pitchFamily="66" charset="0"/>
              </a:rPr>
              <a:t>Frau Sander </a:t>
            </a:r>
            <a:r>
              <a:rPr lang="de-DE" altLang="de-DE" sz="1800" dirty="0">
                <a:latin typeface="Comic Sans MS" pitchFamily="66" charset="0"/>
              </a:rPr>
              <a:t>ist unsere </a:t>
            </a:r>
            <a:r>
              <a:rPr lang="de-DE" altLang="de-DE" sz="1800" dirty="0">
                <a:solidFill>
                  <a:srgbClr val="FF0000"/>
                </a:solidFill>
                <a:latin typeface="Comic Sans MS" pitchFamily="66" charset="0"/>
              </a:rPr>
              <a:t>Sozialpädagogin </a:t>
            </a:r>
            <a:r>
              <a:rPr lang="de-DE" altLang="de-DE" sz="1800" dirty="0">
                <a:latin typeface="Comic Sans MS" pitchFamily="66" charset="0"/>
              </a:rPr>
              <a:t>und Ansprechpartnerin bei nicht-unterrichtlichen Problemen.</a:t>
            </a:r>
          </a:p>
          <a:p>
            <a:pPr eaLnBrk="1" hangingPunct="1">
              <a:spcBef>
                <a:spcPts val="0"/>
              </a:spcBef>
              <a:buFontTx/>
              <a:buNone/>
              <a:defRPr/>
            </a:pPr>
            <a:endParaRPr lang="de-DE" altLang="de-DE" sz="800" dirty="0">
              <a:latin typeface="Comic Sans MS" pitchFamily="66" charset="0"/>
            </a:endParaRPr>
          </a:p>
          <a:p>
            <a:pPr eaLnBrk="1" hangingPunct="1">
              <a:spcBef>
                <a:spcPts val="0"/>
              </a:spcBef>
              <a:defRPr/>
            </a:pPr>
            <a:r>
              <a:rPr lang="de-DE" altLang="de-DE" sz="1800" dirty="0">
                <a:latin typeface="Comic Sans MS" pitchFamily="66" charset="0"/>
              </a:rPr>
              <a:t>Die </a:t>
            </a:r>
            <a:r>
              <a:rPr lang="de-DE" altLang="de-DE" sz="1800" dirty="0">
                <a:solidFill>
                  <a:srgbClr val="FF3300"/>
                </a:solidFill>
                <a:latin typeface="Comic Sans MS" pitchFamily="66" charset="0"/>
              </a:rPr>
              <a:t>Schulpsychologin</a:t>
            </a:r>
            <a:r>
              <a:rPr lang="de-DE" altLang="de-DE" sz="1800" dirty="0">
                <a:latin typeface="Comic Sans MS" pitchFamily="66" charset="0"/>
              </a:rPr>
              <a:t> </a:t>
            </a:r>
            <a:r>
              <a:rPr lang="de-DE" altLang="de-DE" sz="1800" dirty="0">
                <a:solidFill>
                  <a:srgbClr val="FF0000"/>
                </a:solidFill>
                <a:latin typeface="Comic Sans MS" pitchFamily="66" charset="0"/>
              </a:rPr>
              <a:t>(</a:t>
            </a:r>
            <a:r>
              <a:rPr lang="de-DE" altLang="de-DE" sz="1800" dirty="0" err="1">
                <a:solidFill>
                  <a:srgbClr val="FF0000"/>
                </a:solidFill>
                <a:latin typeface="Comic Sans MS" pitchFamily="66" charset="0"/>
              </a:rPr>
              <a:t>Fr.Tzschentke</a:t>
            </a:r>
            <a:r>
              <a:rPr lang="de-DE" altLang="de-DE" sz="1800" dirty="0">
                <a:solidFill>
                  <a:srgbClr val="FF0000"/>
                </a:solidFill>
                <a:latin typeface="Comic Sans MS" pitchFamily="66" charset="0"/>
              </a:rPr>
              <a:t>) </a:t>
            </a:r>
            <a:r>
              <a:rPr lang="de-DE" altLang="de-DE" sz="1800" dirty="0">
                <a:latin typeface="Comic Sans MS" pitchFamily="66" charset="0"/>
              </a:rPr>
              <a:t>ist Ansprechpartnerin für alle schulischen Probleme.</a:t>
            </a:r>
          </a:p>
          <a:p>
            <a:pPr marL="0" indent="0" eaLnBrk="1" hangingPunct="1">
              <a:spcBef>
                <a:spcPts val="0"/>
              </a:spcBef>
              <a:buFontTx/>
              <a:buNone/>
              <a:defRPr/>
            </a:pPr>
            <a:endParaRPr lang="de-DE" altLang="de-DE" sz="800" dirty="0">
              <a:latin typeface="Comic Sans MS" pitchFamily="66" charset="0"/>
            </a:endParaRPr>
          </a:p>
          <a:p>
            <a:pPr eaLnBrk="1" hangingPunct="1">
              <a:spcBef>
                <a:spcPts val="0"/>
              </a:spcBef>
              <a:defRPr/>
            </a:pPr>
            <a:r>
              <a:rPr lang="de-DE" altLang="de-DE" sz="1800" dirty="0">
                <a:latin typeface="Comic Sans MS" pitchFamily="66" charset="0"/>
              </a:rPr>
              <a:t>Die Beratungslehrkraft </a:t>
            </a:r>
            <a:r>
              <a:rPr lang="de-DE" altLang="de-DE" sz="1800" dirty="0">
                <a:solidFill>
                  <a:srgbClr val="FF3300"/>
                </a:solidFill>
                <a:latin typeface="Comic Sans MS" pitchFamily="66" charset="0"/>
              </a:rPr>
              <a:t>(Fr. Sachs) </a:t>
            </a:r>
            <a:r>
              <a:rPr lang="de-DE" altLang="de-DE" sz="1800" dirty="0">
                <a:latin typeface="Comic Sans MS" pitchFamily="66" charset="0"/>
              </a:rPr>
              <a:t>ist Ansprechpartnerin für Fragen der Schullaufbahn und überprüft LRS.</a:t>
            </a:r>
          </a:p>
          <a:p>
            <a:pPr eaLnBrk="1" hangingPunct="1">
              <a:spcBef>
                <a:spcPts val="0"/>
              </a:spcBef>
              <a:defRPr/>
            </a:pPr>
            <a:endParaRPr lang="de-DE" altLang="de-DE" sz="800" dirty="0">
              <a:latin typeface="Comic Sans MS" pitchFamily="66" charset="0"/>
            </a:endParaRPr>
          </a:p>
          <a:p>
            <a:pPr eaLnBrk="1" hangingPunct="1">
              <a:spcBef>
                <a:spcPts val="0"/>
              </a:spcBef>
              <a:defRPr/>
            </a:pPr>
            <a:r>
              <a:rPr lang="de-DE" altLang="de-DE" sz="1800" dirty="0">
                <a:latin typeface="Comic Sans MS" pitchFamily="66" charset="0"/>
              </a:rPr>
              <a:t>Kontaktdaten aller Ansprechpartner finden Sie auf unserer Homepage: </a:t>
            </a:r>
            <a:r>
              <a:rPr lang="de-DE" sz="1800" dirty="0">
                <a:latin typeface="Comic Sans MS" panose="030F0702030302020204" pitchFamily="66" charset="0"/>
                <a:hlinkClick r:id="rId2">
                  <a:extLst>
                    <a:ext uri="{A12FA001-AC4F-418D-AE19-62706E023703}">
                      <ahyp:hlinkClr xmlns:ahyp="http://schemas.microsoft.com/office/drawing/2018/hyperlinkcolor" val="tx"/>
                    </a:ext>
                  </a:extLst>
                </a:hlinkClick>
              </a:rPr>
              <a:t>Grundschule Stein - Ansprechpartner (grundschule-stein.com)</a:t>
            </a:r>
            <a:br>
              <a:rPr lang="de-DE" altLang="de-DE" sz="1800" dirty="0">
                <a:latin typeface="Comic Sans MS" pitchFamily="66" charset="0"/>
              </a:rPr>
            </a:br>
            <a:endParaRPr lang="de-DE" altLang="de-DE" sz="1800" dirty="0">
              <a:latin typeface="Comic Sans MS" pitchFamily="66" charset="0"/>
            </a:endParaRPr>
          </a:p>
          <a:p>
            <a:pPr marL="0" indent="0" eaLnBrk="1" hangingPunct="1">
              <a:lnSpc>
                <a:spcPct val="80000"/>
              </a:lnSpc>
              <a:spcBef>
                <a:spcPts val="200"/>
              </a:spcBef>
              <a:buNone/>
              <a:defRPr/>
            </a:pPr>
            <a:endParaRPr lang="de-DE" altLang="de-DE" sz="2000" dirty="0">
              <a:latin typeface="Comic Sans MS" pitchFamily="66" charset="0"/>
            </a:endParaRPr>
          </a:p>
          <a:p>
            <a:pPr marL="0" indent="0" eaLnBrk="1" hangingPunct="1">
              <a:lnSpc>
                <a:spcPct val="80000"/>
              </a:lnSpc>
              <a:spcBef>
                <a:spcPts val="200"/>
              </a:spcBef>
              <a:buNone/>
              <a:defRPr/>
            </a:pPr>
            <a:endParaRPr lang="de-DE" altLang="de-DE" sz="2000" dirty="0">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ußzeilenplatzhalter 5">
            <a:extLst>
              <a:ext uri="{FF2B5EF4-FFF2-40B4-BE49-F238E27FC236}">
                <a16:creationId xmlns:a16="http://schemas.microsoft.com/office/drawing/2014/main" id="{D35E937C-193F-41E9-8E24-9E4AE69B8800}"/>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de-DE" altLang="de-DE" sz="800"/>
              <a:t>Informationen zur Schulanmeldung und zur Vorbereitung auf den Schulanfang</a:t>
            </a:r>
          </a:p>
        </p:txBody>
      </p:sp>
      <p:sp>
        <p:nvSpPr>
          <p:cNvPr id="4099" name="Rectangle 2">
            <a:extLst>
              <a:ext uri="{FF2B5EF4-FFF2-40B4-BE49-F238E27FC236}">
                <a16:creationId xmlns:a16="http://schemas.microsoft.com/office/drawing/2014/main" id="{12FFC92A-9256-4548-B719-6C7E506F9242}"/>
              </a:ext>
            </a:extLst>
          </p:cNvPr>
          <p:cNvSpPr>
            <a:spLocks noGrp="1" noChangeArrowheads="1"/>
          </p:cNvSpPr>
          <p:nvPr>
            <p:ph type="title"/>
          </p:nvPr>
        </p:nvSpPr>
        <p:spPr>
          <a:xfrm>
            <a:off x="468313" y="404813"/>
            <a:ext cx="8229600" cy="1143000"/>
          </a:xfrm>
          <a:solidFill>
            <a:srgbClr val="FFFF66"/>
          </a:solidFill>
          <a:ln>
            <a:solidFill>
              <a:schemeClr val="accent2"/>
            </a:solidFill>
            <a:miter lim="800000"/>
            <a:headEnd/>
            <a:tailEnd/>
          </a:ln>
        </p:spPr>
        <p:txBody>
          <a:bodyPr/>
          <a:lstStyle/>
          <a:p>
            <a:pPr eaLnBrk="1" hangingPunct="1"/>
            <a:r>
              <a:rPr lang="de-DE" altLang="de-DE" dirty="0">
                <a:solidFill>
                  <a:schemeClr val="accent2"/>
                </a:solidFill>
                <a:latin typeface="Comic Sans MS" panose="030F0702030302020204" pitchFamily="66" charset="0"/>
              </a:rPr>
              <a:t>Ihr Kind kommt in die Schule</a:t>
            </a:r>
          </a:p>
        </p:txBody>
      </p:sp>
      <p:sp>
        <p:nvSpPr>
          <p:cNvPr id="4100" name="Text Box 22">
            <a:extLst>
              <a:ext uri="{FF2B5EF4-FFF2-40B4-BE49-F238E27FC236}">
                <a16:creationId xmlns:a16="http://schemas.microsoft.com/office/drawing/2014/main" id="{D91CCC85-0E86-4CED-BB88-2836D48EECCA}"/>
              </a:ext>
            </a:extLst>
          </p:cNvPr>
          <p:cNvSpPr txBox="1">
            <a:spLocks noChangeArrowheads="1"/>
          </p:cNvSpPr>
          <p:nvPr/>
        </p:nvSpPr>
        <p:spPr bwMode="auto">
          <a:xfrm>
            <a:off x="1515940" y="2276872"/>
            <a:ext cx="1439862" cy="369888"/>
          </a:xfrm>
          <a:prstGeom prst="rect">
            <a:avLst/>
          </a:prstGeom>
          <a:solidFill>
            <a:srgbClr val="FFFF66"/>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DE" altLang="de-DE" sz="1800">
                <a:solidFill>
                  <a:srgbClr val="FF3300"/>
                </a:solidFill>
                <a:latin typeface="Comic Sans MS" panose="030F0702030302020204" pitchFamily="66" charset="0"/>
              </a:rPr>
              <a:t>Elternhaus</a:t>
            </a:r>
          </a:p>
        </p:txBody>
      </p:sp>
      <p:sp>
        <p:nvSpPr>
          <p:cNvPr id="4101" name="Text Box 23">
            <a:extLst>
              <a:ext uri="{FF2B5EF4-FFF2-40B4-BE49-F238E27FC236}">
                <a16:creationId xmlns:a16="http://schemas.microsoft.com/office/drawing/2014/main" id="{BA8DB59F-B6E1-44EE-A7A0-43A384C2CDDF}"/>
              </a:ext>
            </a:extLst>
          </p:cNvPr>
          <p:cNvSpPr txBox="1">
            <a:spLocks noChangeArrowheads="1"/>
          </p:cNvSpPr>
          <p:nvPr/>
        </p:nvSpPr>
        <p:spPr bwMode="auto">
          <a:xfrm>
            <a:off x="6203950" y="2197100"/>
            <a:ext cx="1439863" cy="369888"/>
          </a:xfrm>
          <a:prstGeom prst="rect">
            <a:avLst/>
          </a:prstGeom>
          <a:solidFill>
            <a:srgbClr val="FFFF66"/>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de-DE" altLang="de-DE" sz="1800">
                <a:solidFill>
                  <a:srgbClr val="FF3300"/>
                </a:solidFill>
                <a:latin typeface="Comic Sans MS" panose="030F0702030302020204" pitchFamily="66" charset="0"/>
              </a:rPr>
              <a:t>Schule</a:t>
            </a:r>
          </a:p>
        </p:txBody>
      </p:sp>
      <p:sp>
        <p:nvSpPr>
          <p:cNvPr id="4102" name="Text Box 24">
            <a:extLst>
              <a:ext uri="{FF2B5EF4-FFF2-40B4-BE49-F238E27FC236}">
                <a16:creationId xmlns:a16="http://schemas.microsoft.com/office/drawing/2014/main" id="{CD5E7F3B-2D08-451F-B760-74C91DB685C5}"/>
              </a:ext>
            </a:extLst>
          </p:cNvPr>
          <p:cNvSpPr txBox="1">
            <a:spLocks noChangeArrowheads="1"/>
          </p:cNvSpPr>
          <p:nvPr/>
        </p:nvSpPr>
        <p:spPr bwMode="auto">
          <a:xfrm>
            <a:off x="3787775" y="1730547"/>
            <a:ext cx="1584325" cy="369888"/>
          </a:xfrm>
          <a:prstGeom prst="rect">
            <a:avLst/>
          </a:prstGeom>
          <a:solidFill>
            <a:srgbClr val="FFFF66"/>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DE" altLang="de-DE" sz="1800">
                <a:solidFill>
                  <a:srgbClr val="FF3300"/>
                </a:solidFill>
                <a:latin typeface="Comic Sans MS" panose="030F0702030302020204" pitchFamily="66" charset="0"/>
              </a:rPr>
              <a:t>Kindergarten</a:t>
            </a:r>
          </a:p>
        </p:txBody>
      </p:sp>
      <p:sp>
        <p:nvSpPr>
          <p:cNvPr id="8" name="Rectangle 2">
            <a:extLst>
              <a:ext uri="{FF2B5EF4-FFF2-40B4-BE49-F238E27FC236}">
                <a16:creationId xmlns:a16="http://schemas.microsoft.com/office/drawing/2014/main" id="{2737CA45-D5A1-48EB-AEF7-06AA048A18EB}"/>
              </a:ext>
            </a:extLst>
          </p:cNvPr>
          <p:cNvSpPr txBox="1">
            <a:spLocks noChangeArrowheads="1"/>
          </p:cNvSpPr>
          <p:nvPr/>
        </p:nvSpPr>
        <p:spPr bwMode="auto">
          <a:xfrm>
            <a:off x="486782" y="4762450"/>
            <a:ext cx="8229600" cy="1143000"/>
          </a:xfrm>
          <a:prstGeom prst="rect">
            <a:avLst/>
          </a:prstGeom>
          <a:solidFill>
            <a:srgbClr val="FFFF66"/>
          </a:solidFill>
          <a:ln>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de-DE" altLang="de-DE" sz="3200" kern="0" dirty="0">
                <a:solidFill>
                  <a:schemeClr val="accent2"/>
                </a:solidFill>
                <a:latin typeface="Comic Sans MS" panose="030F0702030302020204" pitchFamily="66" charset="0"/>
              </a:rPr>
              <a:t>Wir freuen uns auf Ihr Kind und Sie, </a:t>
            </a:r>
          </a:p>
          <a:p>
            <a:pPr eaLnBrk="1" hangingPunct="1"/>
            <a:r>
              <a:rPr lang="de-DE" altLang="de-DE" sz="3200" kern="0" dirty="0">
                <a:solidFill>
                  <a:schemeClr val="accent2"/>
                </a:solidFill>
                <a:latin typeface="Comic Sans MS" panose="030F0702030302020204" pitchFamily="66" charset="0"/>
              </a:rPr>
              <a:t>liebe Eltern!</a:t>
            </a:r>
          </a:p>
        </p:txBody>
      </p:sp>
      <p:pic>
        <p:nvPicPr>
          <p:cNvPr id="3" name="Grafik 2">
            <a:extLst>
              <a:ext uri="{FF2B5EF4-FFF2-40B4-BE49-F238E27FC236}">
                <a16:creationId xmlns:a16="http://schemas.microsoft.com/office/drawing/2014/main" id="{793692A8-0824-7667-6F32-A8665A739B7E}"/>
              </a:ext>
            </a:extLst>
          </p:cNvPr>
          <p:cNvPicPr>
            <a:picLocks noChangeAspect="1"/>
          </p:cNvPicPr>
          <p:nvPr/>
        </p:nvPicPr>
        <p:blipFill>
          <a:blip r:embed="rId2"/>
          <a:stretch>
            <a:fillRect/>
          </a:stretch>
        </p:blipFill>
        <p:spPr>
          <a:xfrm>
            <a:off x="4716016" y="2382044"/>
            <a:ext cx="864096" cy="1683879"/>
          </a:xfrm>
          <a:prstGeom prst="rect">
            <a:avLst/>
          </a:prstGeom>
        </p:spPr>
      </p:pic>
      <p:pic>
        <p:nvPicPr>
          <p:cNvPr id="5" name="Grafik 4">
            <a:extLst>
              <a:ext uri="{FF2B5EF4-FFF2-40B4-BE49-F238E27FC236}">
                <a16:creationId xmlns:a16="http://schemas.microsoft.com/office/drawing/2014/main" id="{B11B5EE3-5D14-5BBE-0AB4-BEE0DE15D2AF}"/>
              </a:ext>
            </a:extLst>
          </p:cNvPr>
          <p:cNvPicPr>
            <a:picLocks noChangeAspect="1"/>
          </p:cNvPicPr>
          <p:nvPr/>
        </p:nvPicPr>
        <p:blipFill>
          <a:blip r:embed="rId3"/>
          <a:stretch>
            <a:fillRect/>
          </a:stretch>
        </p:blipFill>
        <p:spPr>
          <a:xfrm flipH="1">
            <a:off x="3692128" y="2795452"/>
            <a:ext cx="800100" cy="176022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ußzeilenplatzhalter 4">
            <a:extLst>
              <a:ext uri="{FF2B5EF4-FFF2-40B4-BE49-F238E27FC236}">
                <a16:creationId xmlns:a16="http://schemas.microsoft.com/office/drawing/2014/main" id="{51DA0B0B-7E7C-4C5A-AA89-2FA7657F72E7}"/>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de-DE" altLang="de-DE" sz="800"/>
              <a:t>Informationen zur Schulanmeldung und zur Vorbereitung auf den Schulanfang</a:t>
            </a:r>
          </a:p>
        </p:txBody>
      </p:sp>
      <p:sp>
        <p:nvSpPr>
          <p:cNvPr id="18435" name="Rectangle 2">
            <a:extLst>
              <a:ext uri="{FF2B5EF4-FFF2-40B4-BE49-F238E27FC236}">
                <a16:creationId xmlns:a16="http://schemas.microsoft.com/office/drawing/2014/main" id="{7DCD1427-FFA2-4094-9DD2-51007C047057}"/>
              </a:ext>
            </a:extLst>
          </p:cNvPr>
          <p:cNvSpPr>
            <a:spLocks noGrp="1" noChangeArrowheads="1"/>
          </p:cNvSpPr>
          <p:nvPr>
            <p:ph type="title"/>
          </p:nvPr>
        </p:nvSpPr>
        <p:spPr>
          <a:xfrm>
            <a:off x="468313" y="188913"/>
            <a:ext cx="8229600" cy="1143000"/>
          </a:xfrm>
          <a:solidFill>
            <a:srgbClr val="FFFF66"/>
          </a:solidFill>
          <a:ln>
            <a:solidFill>
              <a:schemeClr val="accent2"/>
            </a:solidFill>
            <a:miter lim="800000"/>
            <a:headEnd/>
            <a:tailEnd/>
          </a:ln>
        </p:spPr>
        <p:txBody>
          <a:bodyPr/>
          <a:lstStyle/>
          <a:p>
            <a:pPr eaLnBrk="1" hangingPunct="1"/>
            <a:r>
              <a:rPr lang="de-DE" altLang="de-DE" sz="2400" dirty="0">
                <a:solidFill>
                  <a:schemeClr val="accent2"/>
                </a:solidFill>
                <a:latin typeface="Comic Sans MS" panose="030F0702030302020204" pitchFamily="66" charset="0"/>
              </a:rPr>
              <a:t>Das können sie jetzt schon kaufen:</a:t>
            </a:r>
          </a:p>
        </p:txBody>
      </p:sp>
      <p:sp>
        <p:nvSpPr>
          <p:cNvPr id="18436" name="Text Box 5">
            <a:extLst>
              <a:ext uri="{FF2B5EF4-FFF2-40B4-BE49-F238E27FC236}">
                <a16:creationId xmlns:a16="http://schemas.microsoft.com/office/drawing/2014/main" id="{E1F9D32D-2E30-45BD-9D4C-8AC84CDA57CB}"/>
              </a:ext>
            </a:extLst>
          </p:cNvPr>
          <p:cNvSpPr txBox="1">
            <a:spLocks noChangeArrowheads="1"/>
          </p:cNvSpPr>
          <p:nvPr/>
        </p:nvSpPr>
        <p:spPr bwMode="auto">
          <a:xfrm>
            <a:off x="581611" y="4296162"/>
            <a:ext cx="8229600" cy="232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ts val="600"/>
              </a:spcBef>
              <a:buFontTx/>
              <a:buNone/>
            </a:pPr>
            <a:r>
              <a:rPr lang="de-DE" altLang="de-DE" sz="2000" dirty="0">
                <a:latin typeface="Comic Sans MS" panose="030F0702030302020204" pitchFamily="66" charset="0"/>
              </a:rPr>
              <a:t>Die Schulmaterialien sollen </a:t>
            </a:r>
          </a:p>
          <a:p>
            <a:pPr eaLnBrk="1" hangingPunct="1">
              <a:spcBef>
                <a:spcPts val="600"/>
              </a:spcBef>
            </a:pPr>
            <a:r>
              <a:rPr lang="de-DE" altLang="de-DE" sz="2000" dirty="0">
                <a:latin typeface="Comic Sans MS" panose="030F0702030302020204" pitchFamily="66" charset="0"/>
              </a:rPr>
              <a:t> möglichst wenig Gewicht haben.</a:t>
            </a:r>
          </a:p>
          <a:p>
            <a:pPr eaLnBrk="1" hangingPunct="1">
              <a:spcBef>
                <a:spcPts val="600"/>
              </a:spcBef>
            </a:pPr>
            <a:r>
              <a:rPr lang="de-DE" altLang="de-DE" sz="2000" dirty="0">
                <a:latin typeface="Comic Sans MS" panose="030F0702030302020204" pitchFamily="66" charset="0"/>
              </a:rPr>
              <a:t> praktisch, umweltfreundlich und robust sein. </a:t>
            </a:r>
          </a:p>
          <a:p>
            <a:pPr eaLnBrk="1" hangingPunct="1">
              <a:spcBef>
                <a:spcPts val="600"/>
              </a:spcBef>
            </a:pPr>
            <a:r>
              <a:rPr lang="de-DE" altLang="de-DE" sz="2000" dirty="0">
                <a:latin typeface="Comic Sans MS" panose="030F0702030302020204" pitchFamily="66" charset="0"/>
              </a:rPr>
              <a:t> einfach zu benutzen sein.</a:t>
            </a:r>
          </a:p>
          <a:p>
            <a:pPr eaLnBrk="1" hangingPunct="1">
              <a:spcBef>
                <a:spcPts val="600"/>
              </a:spcBef>
            </a:pPr>
            <a:r>
              <a:rPr lang="de-DE" altLang="de-DE" sz="2000" dirty="0">
                <a:latin typeface="Comic Sans MS" panose="030F0702030302020204" pitchFamily="66" charset="0"/>
              </a:rPr>
              <a:t> nicht zum Spielen animieren.</a:t>
            </a:r>
          </a:p>
          <a:p>
            <a:pPr eaLnBrk="1" hangingPunct="1">
              <a:spcBef>
                <a:spcPts val="600"/>
              </a:spcBef>
            </a:pPr>
            <a:endParaRPr lang="de-DE" altLang="de-DE" sz="2000" dirty="0">
              <a:latin typeface="Comic Sans MS" panose="030F0702030302020204" pitchFamily="66" charset="0"/>
            </a:endParaRPr>
          </a:p>
        </p:txBody>
      </p:sp>
      <p:sp>
        <p:nvSpPr>
          <p:cNvPr id="18437" name="Text Box 6">
            <a:extLst>
              <a:ext uri="{FF2B5EF4-FFF2-40B4-BE49-F238E27FC236}">
                <a16:creationId xmlns:a16="http://schemas.microsoft.com/office/drawing/2014/main" id="{4B5C291D-AC32-44D8-929D-7A6536CDAD3F}"/>
              </a:ext>
            </a:extLst>
          </p:cNvPr>
          <p:cNvSpPr txBox="1">
            <a:spLocks noChangeArrowheads="1"/>
          </p:cNvSpPr>
          <p:nvPr/>
        </p:nvSpPr>
        <p:spPr bwMode="auto">
          <a:xfrm>
            <a:off x="520705" y="2944959"/>
            <a:ext cx="2303463" cy="40011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de-DE" altLang="de-DE" sz="2000">
                <a:solidFill>
                  <a:srgbClr val="FF3300"/>
                </a:solidFill>
                <a:latin typeface="Comic Sans MS" panose="030F0702030302020204" pitchFamily="66" charset="0"/>
              </a:rPr>
              <a:t>Turnbeutel</a:t>
            </a:r>
          </a:p>
        </p:txBody>
      </p:sp>
      <p:sp>
        <p:nvSpPr>
          <p:cNvPr id="18438" name="Text Box 7">
            <a:extLst>
              <a:ext uri="{FF2B5EF4-FFF2-40B4-BE49-F238E27FC236}">
                <a16:creationId xmlns:a16="http://schemas.microsoft.com/office/drawing/2014/main" id="{58955297-46C3-4F2D-9DAA-4061F60795C8}"/>
              </a:ext>
            </a:extLst>
          </p:cNvPr>
          <p:cNvSpPr txBox="1">
            <a:spLocks noChangeArrowheads="1"/>
          </p:cNvSpPr>
          <p:nvPr/>
        </p:nvSpPr>
        <p:spPr bwMode="auto">
          <a:xfrm>
            <a:off x="3020493" y="2949754"/>
            <a:ext cx="2303463" cy="40011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de-DE" altLang="de-DE" sz="2000">
                <a:solidFill>
                  <a:srgbClr val="FF3300"/>
                </a:solidFill>
                <a:latin typeface="Comic Sans MS" panose="030F0702030302020204" pitchFamily="66" charset="0"/>
              </a:rPr>
              <a:t>Turnschuhe</a:t>
            </a:r>
          </a:p>
        </p:txBody>
      </p:sp>
      <p:sp>
        <p:nvSpPr>
          <p:cNvPr id="18439" name="Text Box 8">
            <a:extLst>
              <a:ext uri="{FF2B5EF4-FFF2-40B4-BE49-F238E27FC236}">
                <a16:creationId xmlns:a16="http://schemas.microsoft.com/office/drawing/2014/main" id="{F796EA66-A26D-418E-90CE-1640913D7865}"/>
              </a:ext>
            </a:extLst>
          </p:cNvPr>
          <p:cNvSpPr txBox="1">
            <a:spLocks noChangeArrowheads="1"/>
          </p:cNvSpPr>
          <p:nvPr/>
        </p:nvSpPr>
        <p:spPr bwMode="auto">
          <a:xfrm>
            <a:off x="5642561" y="2944959"/>
            <a:ext cx="2664916" cy="40011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de-DE" altLang="de-DE" sz="2000">
                <a:solidFill>
                  <a:srgbClr val="FF3300"/>
                </a:solidFill>
                <a:latin typeface="Comic Sans MS" panose="030F0702030302020204" pitchFamily="66" charset="0"/>
              </a:rPr>
              <a:t>Turnhose/-hemd</a:t>
            </a:r>
          </a:p>
        </p:txBody>
      </p:sp>
      <p:sp>
        <p:nvSpPr>
          <p:cNvPr id="18440" name="Text Box 9">
            <a:extLst>
              <a:ext uri="{FF2B5EF4-FFF2-40B4-BE49-F238E27FC236}">
                <a16:creationId xmlns:a16="http://schemas.microsoft.com/office/drawing/2014/main" id="{D48710C3-9011-4FB4-8F15-086476C23163}"/>
              </a:ext>
            </a:extLst>
          </p:cNvPr>
          <p:cNvSpPr txBox="1">
            <a:spLocks noChangeArrowheads="1"/>
          </p:cNvSpPr>
          <p:nvPr/>
        </p:nvSpPr>
        <p:spPr bwMode="auto">
          <a:xfrm>
            <a:off x="466725" y="2287550"/>
            <a:ext cx="2303462" cy="40011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de-DE" altLang="de-DE" sz="2000">
                <a:solidFill>
                  <a:srgbClr val="FF3300"/>
                </a:solidFill>
                <a:latin typeface="Comic Sans MS" panose="030F0702030302020204" pitchFamily="66" charset="0"/>
              </a:rPr>
              <a:t>gute Schere</a:t>
            </a:r>
          </a:p>
        </p:txBody>
      </p:sp>
      <p:sp>
        <p:nvSpPr>
          <p:cNvPr id="18441" name="Text Box 10">
            <a:extLst>
              <a:ext uri="{FF2B5EF4-FFF2-40B4-BE49-F238E27FC236}">
                <a16:creationId xmlns:a16="http://schemas.microsoft.com/office/drawing/2014/main" id="{533A26CC-CFA6-4538-94D9-1E314DDDB835}"/>
              </a:ext>
            </a:extLst>
          </p:cNvPr>
          <p:cNvSpPr txBox="1">
            <a:spLocks noChangeArrowheads="1"/>
          </p:cNvSpPr>
          <p:nvPr/>
        </p:nvSpPr>
        <p:spPr bwMode="auto">
          <a:xfrm>
            <a:off x="3053193" y="3557272"/>
            <a:ext cx="2303463" cy="40011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de-DE" altLang="de-DE" sz="2000" dirty="0">
                <a:solidFill>
                  <a:srgbClr val="FF3300"/>
                </a:solidFill>
                <a:latin typeface="Comic Sans MS" panose="030F0702030302020204" pitchFamily="66" charset="0"/>
              </a:rPr>
              <a:t>Pausenbox</a:t>
            </a:r>
          </a:p>
        </p:txBody>
      </p:sp>
      <p:sp>
        <p:nvSpPr>
          <p:cNvPr id="18442" name="Text Box 11">
            <a:extLst>
              <a:ext uri="{FF2B5EF4-FFF2-40B4-BE49-F238E27FC236}">
                <a16:creationId xmlns:a16="http://schemas.microsoft.com/office/drawing/2014/main" id="{79A4AE11-072C-472C-B00D-FC90D3B2C46C}"/>
              </a:ext>
            </a:extLst>
          </p:cNvPr>
          <p:cNvSpPr txBox="1">
            <a:spLocks noChangeArrowheads="1"/>
          </p:cNvSpPr>
          <p:nvPr/>
        </p:nvSpPr>
        <p:spPr bwMode="auto">
          <a:xfrm>
            <a:off x="5642561" y="1661339"/>
            <a:ext cx="3168650" cy="40011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de-DE" altLang="de-DE" sz="2000">
                <a:solidFill>
                  <a:srgbClr val="FF3300"/>
                </a:solidFill>
                <a:latin typeface="Comic Sans MS" panose="030F0702030302020204" pitchFamily="66" charset="0"/>
              </a:rPr>
              <a:t>Schlampermäppchen</a:t>
            </a:r>
          </a:p>
        </p:txBody>
      </p:sp>
      <p:sp>
        <p:nvSpPr>
          <p:cNvPr id="18443" name="Text Box 12">
            <a:extLst>
              <a:ext uri="{FF2B5EF4-FFF2-40B4-BE49-F238E27FC236}">
                <a16:creationId xmlns:a16="http://schemas.microsoft.com/office/drawing/2014/main" id="{50DB4378-C39E-4043-999D-1BAFCFCDAB64}"/>
              </a:ext>
            </a:extLst>
          </p:cNvPr>
          <p:cNvSpPr txBox="1">
            <a:spLocks noChangeArrowheads="1"/>
          </p:cNvSpPr>
          <p:nvPr/>
        </p:nvSpPr>
        <p:spPr bwMode="auto">
          <a:xfrm>
            <a:off x="2988468" y="2305806"/>
            <a:ext cx="3249027" cy="40011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de-DE" altLang="de-DE" sz="2000" dirty="0">
                <a:solidFill>
                  <a:srgbClr val="FF3300"/>
                </a:solidFill>
                <a:latin typeface="Comic Sans MS" panose="030F0702030302020204" pitchFamily="66" charset="0"/>
              </a:rPr>
              <a:t>Wachsmalkreiden</a:t>
            </a:r>
          </a:p>
        </p:txBody>
      </p:sp>
      <p:sp>
        <p:nvSpPr>
          <p:cNvPr id="18447" name="Text Box 16">
            <a:extLst>
              <a:ext uri="{FF2B5EF4-FFF2-40B4-BE49-F238E27FC236}">
                <a16:creationId xmlns:a16="http://schemas.microsoft.com/office/drawing/2014/main" id="{F938B745-456E-4C01-A8A1-89BD9CE8EDAF}"/>
              </a:ext>
            </a:extLst>
          </p:cNvPr>
          <p:cNvSpPr txBox="1">
            <a:spLocks noChangeArrowheads="1"/>
          </p:cNvSpPr>
          <p:nvPr/>
        </p:nvSpPr>
        <p:spPr bwMode="auto">
          <a:xfrm>
            <a:off x="5682094" y="3598843"/>
            <a:ext cx="2303463" cy="40011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de-DE" altLang="de-DE" sz="2000">
                <a:solidFill>
                  <a:srgbClr val="FF3300"/>
                </a:solidFill>
                <a:latin typeface="Comic Sans MS" panose="030F0702030302020204" pitchFamily="66" charset="0"/>
              </a:rPr>
              <a:t>Trinkflasche</a:t>
            </a:r>
          </a:p>
        </p:txBody>
      </p:sp>
      <p:sp>
        <p:nvSpPr>
          <p:cNvPr id="18450" name="Text Box 19">
            <a:extLst>
              <a:ext uri="{FF2B5EF4-FFF2-40B4-BE49-F238E27FC236}">
                <a16:creationId xmlns:a16="http://schemas.microsoft.com/office/drawing/2014/main" id="{24F2B579-5E32-4D77-B807-1E43F6878BB7}"/>
              </a:ext>
            </a:extLst>
          </p:cNvPr>
          <p:cNvSpPr txBox="1">
            <a:spLocks noChangeArrowheads="1"/>
          </p:cNvSpPr>
          <p:nvPr/>
        </p:nvSpPr>
        <p:spPr bwMode="auto">
          <a:xfrm>
            <a:off x="520705" y="3578525"/>
            <a:ext cx="2303463" cy="40011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de-DE" altLang="de-DE" sz="2000">
                <a:solidFill>
                  <a:srgbClr val="FF3300"/>
                </a:solidFill>
                <a:latin typeface="Comic Sans MS" panose="030F0702030302020204" pitchFamily="66" charset="0"/>
              </a:rPr>
              <a:t>Hausschuhe</a:t>
            </a:r>
          </a:p>
        </p:txBody>
      </p:sp>
      <p:sp>
        <p:nvSpPr>
          <p:cNvPr id="19" name="Text Box 18">
            <a:extLst>
              <a:ext uri="{FF2B5EF4-FFF2-40B4-BE49-F238E27FC236}">
                <a16:creationId xmlns:a16="http://schemas.microsoft.com/office/drawing/2014/main" id="{2C110090-C070-44B5-BCB8-C0D7B82C52CE}"/>
              </a:ext>
            </a:extLst>
          </p:cNvPr>
          <p:cNvSpPr txBox="1">
            <a:spLocks noChangeArrowheads="1"/>
          </p:cNvSpPr>
          <p:nvPr/>
        </p:nvSpPr>
        <p:spPr bwMode="auto">
          <a:xfrm>
            <a:off x="466725" y="1673263"/>
            <a:ext cx="2303463" cy="40011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de-DE" altLang="de-DE" sz="2000" dirty="0">
                <a:solidFill>
                  <a:srgbClr val="FF3300"/>
                </a:solidFill>
                <a:latin typeface="Comic Sans MS" panose="030F0702030302020204" pitchFamily="66" charset="0"/>
              </a:rPr>
              <a:t>Büchertasche</a:t>
            </a:r>
          </a:p>
        </p:txBody>
      </p:sp>
      <p:sp>
        <p:nvSpPr>
          <p:cNvPr id="20" name="Text Box 18">
            <a:extLst>
              <a:ext uri="{FF2B5EF4-FFF2-40B4-BE49-F238E27FC236}">
                <a16:creationId xmlns:a16="http://schemas.microsoft.com/office/drawing/2014/main" id="{C66EB2DF-C596-43D7-A42E-C7882DEB43A1}"/>
              </a:ext>
            </a:extLst>
          </p:cNvPr>
          <p:cNvSpPr txBox="1">
            <a:spLocks noChangeArrowheads="1"/>
          </p:cNvSpPr>
          <p:nvPr/>
        </p:nvSpPr>
        <p:spPr bwMode="auto">
          <a:xfrm>
            <a:off x="2988468" y="1660049"/>
            <a:ext cx="2432914" cy="40011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de-DE" altLang="de-DE" sz="2000" dirty="0">
                <a:solidFill>
                  <a:srgbClr val="FF3300"/>
                </a:solidFill>
                <a:latin typeface="Comic Sans MS" panose="030F0702030302020204" pitchFamily="66" charset="0"/>
              </a:rPr>
              <a:t>Federmäppchen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ußzeilenplatzhalter 4">
            <a:extLst>
              <a:ext uri="{FF2B5EF4-FFF2-40B4-BE49-F238E27FC236}">
                <a16:creationId xmlns:a16="http://schemas.microsoft.com/office/drawing/2014/main" id="{D52863EE-D644-48D9-93D3-7C55CFF7D708}"/>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de-DE" altLang="de-DE" sz="800"/>
              <a:t>Informationen zur Schulanmeldung und zur Vorbereitung auf den Schulanfang</a:t>
            </a:r>
          </a:p>
        </p:txBody>
      </p:sp>
      <p:sp>
        <p:nvSpPr>
          <p:cNvPr id="36867" name="AutoShape 2">
            <a:extLst>
              <a:ext uri="{FF2B5EF4-FFF2-40B4-BE49-F238E27FC236}">
                <a16:creationId xmlns:a16="http://schemas.microsoft.com/office/drawing/2014/main" id="{3418FEDC-2B67-4676-8928-7AFA0EB2D37A}"/>
              </a:ext>
            </a:extLst>
          </p:cNvPr>
          <p:cNvSpPr>
            <a:spLocks noChangeArrowheads="1"/>
          </p:cNvSpPr>
          <p:nvPr/>
        </p:nvSpPr>
        <p:spPr bwMode="auto">
          <a:xfrm>
            <a:off x="6226175" y="0"/>
            <a:ext cx="2917825" cy="2454275"/>
          </a:xfrm>
          <a:prstGeom prst="sun">
            <a:avLst>
              <a:gd name="adj" fmla="val 25000"/>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pic>
        <p:nvPicPr>
          <p:cNvPr id="36868" name="Picture 3" descr="MCj04078580000[1]">
            <a:extLst>
              <a:ext uri="{FF2B5EF4-FFF2-40B4-BE49-F238E27FC236}">
                <a16:creationId xmlns:a16="http://schemas.microsoft.com/office/drawing/2014/main" id="{942A0CB3-5F56-4B56-9D1A-8732ED8925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2154238"/>
            <a:ext cx="1841500" cy="170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4" descr="MCj04077860000[1]">
            <a:extLst>
              <a:ext uri="{FF2B5EF4-FFF2-40B4-BE49-F238E27FC236}">
                <a16:creationId xmlns:a16="http://schemas.microsoft.com/office/drawing/2014/main" id="{82022863-B667-4E55-92E7-1CF2A9305F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70538" y="1870075"/>
            <a:ext cx="1603375" cy="184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0" name="Picture 5" descr="MCj03981470000[1]">
            <a:extLst>
              <a:ext uri="{FF2B5EF4-FFF2-40B4-BE49-F238E27FC236}">
                <a16:creationId xmlns:a16="http://schemas.microsoft.com/office/drawing/2014/main" id="{E976C93A-5EFE-4636-92C3-2540AC40D9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2300" y="1200150"/>
            <a:ext cx="1293813" cy="181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1" name="Picture 6" descr="MCj03981590000[1]">
            <a:extLst>
              <a:ext uri="{FF2B5EF4-FFF2-40B4-BE49-F238E27FC236}">
                <a16:creationId xmlns:a16="http://schemas.microsoft.com/office/drawing/2014/main" id="{F4849107-FD09-401D-AFF6-CECAC8E5C7A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79763" y="1543050"/>
            <a:ext cx="1590675" cy="182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2" name="Picture 7" descr="MCj04283210000[1]">
            <a:extLst>
              <a:ext uri="{FF2B5EF4-FFF2-40B4-BE49-F238E27FC236}">
                <a16:creationId xmlns:a16="http://schemas.microsoft.com/office/drawing/2014/main" id="{679114FC-C9CF-426F-90BA-E357514203C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544464">
            <a:off x="6700838" y="3041650"/>
            <a:ext cx="1912937"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3" name="Picture 8" descr="MCj04295730000[1]">
            <a:extLst>
              <a:ext uri="{FF2B5EF4-FFF2-40B4-BE49-F238E27FC236}">
                <a16:creationId xmlns:a16="http://schemas.microsoft.com/office/drawing/2014/main" id="{03FA8A28-7B47-40FC-AEB5-E7A8C4DD395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1988" y="2978150"/>
            <a:ext cx="1263650" cy="194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4" name="Rectangle 9">
            <a:extLst>
              <a:ext uri="{FF2B5EF4-FFF2-40B4-BE49-F238E27FC236}">
                <a16:creationId xmlns:a16="http://schemas.microsoft.com/office/drawing/2014/main" id="{73349AC7-35C5-44D1-A5A9-F9D259E491E1}"/>
              </a:ext>
            </a:extLst>
          </p:cNvPr>
          <p:cNvSpPr>
            <a:spLocks noChangeArrowheads="1"/>
          </p:cNvSpPr>
          <p:nvPr/>
        </p:nvSpPr>
        <p:spPr bwMode="auto">
          <a:xfrm>
            <a:off x="755650" y="4221163"/>
            <a:ext cx="2279650" cy="1349375"/>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sp>
        <p:nvSpPr>
          <p:cNvPr id="36875" name="Rectangle 10">
            <a:extLst>
              <a:ext uri="{FF2B5EF4-FFF2-40B4-BE49-F238E27FC236}">
                <a16:creationId xmlns:a16="http://schemas.microsoft.com/office/drawing/2014/main" id="{29D22E82-C8F8-4E04-A77F-116BCF7D1DA6}"/>
              </a:ext>
            </a:extLst>
          </p:cNvPr>
          <p:cNvSpPr>
            <a:spLocks noChangeArrowheads="1"/>
          </p:cNvSpPr>
          <p:nvPr/>
        </p:nvSpPr>
        <p:spPr bwMode="auto">
          <a:xfrm>
            <a:off x="2987675" y="4221163"/>
            <a:ext cx="3279775" cy="1350962"/>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sp>
        <p:nvSpPr>
          <p:cNvPr id="36876" name="Rectangle 11">
            <a:extLst>
              <a:ext uri="{FF2B5EF4-FFF2-40B4-BE49-F238E27FC236}">
                <a16:creationId xmlns:a16="http://schemas.microsoft.com/office/drawing/2014/main" id="{2E5EA463-BD61-4AD3-9B02-7544CB4293B0}"/>
              </a:ext>
            </a:extLst>
          </p:cNvPr>
          <p:cNvSpPr>
            <a:spLocks noChangeArrowheads="1"/>
          </p:cNvSpPr>
          <p:nvPr/>
        </p:nvSpPr>
        <p:spPr bwMode="auto">
          <a:xfrm>
            <a:off x="6227763" y="4221163"/>
            <a:ext cx="2147887" cy="1349375"/>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sp>
        <p:nvSpPr>
          <p:cNvPr id="36877" name="Text Box 12">
            <a:extLst>
              <a:ext uri="{FF2B5EF4-FFF2-40B4-BE49-F238E27FC236}">
                <a16:creationId xmlns:a16="http://schemas.microsoft.com/office/drawing/2014/main" id="{9ECC3A29-D32E-4873-8595-53010AAE8610}"/>
              </a:ext>
            </a:extLst>
          </p:cNvPr>
          <p:cNvSpPr txBox="1">
            <a:spLocks noChangeArrowheads="1"/>
          </p:cNvSpPr>
          <p:nvPr/>
        </p:nvSpPr>
        <p:spPr bwMode="auto">
          <a:xfrm>
            <a:off x="3276600" y="4797425"/>
            <a:ext cx="2846388"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de-DE" altLang="de-DE" sz="2200" b="1">
                <a:latin typeface="Comic Sans MS" panose="030F0702030302020204" pitchFamily="66" charset="0"/>
              </a:rPr>
              <a:t>Kindergarten</a:t>
            </a:r>
          </a:p>
        </p:txBody>
      </p:sp>
      <p:sp>
        <p:nvSpPr>
          <p:cNvPr id="36878" name="Text Box 13">
            <a:extLst>
              <a:ext uri="{FF2B5EF4-FFF2-40B4-BE49-F238E27FC236}">
                <a16:creationId xmlns:a16="http://schemas.microsoft.com/office/drawing/2014/main" id="{29AFDFD3-37AF-4A7E-BEC2-B90F76D78B28}"/>
              </a:ext>
            </a:extLst>
          </p:cNvPr>
          <p:cNvSpPr txBox="1">
            <a:spLocks noChangeArrowheads="1"/>
          </p:cNvSpPr>
          <p:nvPr/>
        </p:nvSpPr>
        <p:spPr bwMode="auto">
          <a:xfrm>
            <a:off x="900113" y="4797425"/>
            <a:ext cx="2001837"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de-DE" altLang="de-DE" sz="2200" b="1">
                <a:latin typeface="Comic Sans MS" panose="030F0702030302020204" pitchFamily="66" charset="0"/>
              </a:rPr>
              <a:t>Elternhaus</a:t>
            </a:r>
          </a:p>
        </p:txBody>
      </p:sp>
      <p:sp>
        <p:nvSpPr>
          <p:cNvPr id="36879" name="Text Box 14">
            <a:extLst>
              <a:ext uri="{FF2B5EF4-FFF2-40B4-BE49-F238E27FC236}">
                <a16:creationId xmlns:a16="http://schemas.microsoft.com/office/drawing/2014/main" id="{D6B66853-C494-4575-9B41-A3886A623781}"/>
              </a:ext>
            </a:extLst>
          </p:cNvPr>
          <p:cNvSpPr txBox="1">
            <a:spLocks noChangeArrowheads="1"/>
          </p:cNvSpPr>
          <p:nvPr/>
        </p:nvSpPr>
        <p:spPr bwMode="auto">
          <a:xfrm>
            <a:off x="6372225" y="4797425"/>
            <a:ext cx="2001838"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de-DE" altLang="de-DE" sz="2200" b="1">
                <a:latin typeface="Comic Sans MS" panose="030F0702030302020204" pitchFamily="66" charset="0"/>
              </a:rPr>
              <a:t>Grundschule</a:t>
            </a:r>
          </a:p>
        </p:txBody>
      </p:sp>
      <p:sp>
        <p:nvSpPr>
          <p:cNvPr id="36880" name="AutoShape 15">
            <a:extLst>
              <a:ext uri="{FF2B5EF4-FFF2-40B4-BE49-F238E27FC236}">
                <a16:creationId xmlns:a16="http://schemas.microsoft.com/office/drawing/2014/main" id="{95B193EA-6E8F-42A9-993A-60A13AD2E233}"/>
              </a:ext>
            </a:extLst>
          </p:cNvPr>
          <p:cNvSpPr>
            <a:spLocks noChangeArrowheads="1"/>
          </p:cNvSpPr>
          <p:nvPr/>
        </p:nvSpPr>
        <p:spPr bwMode="auto">
          <a:xfrm>
            <a:off x="755650" y="1773238"/>
            <a:ext cx="7677150" cy="2481262"/>
          </a:xfrm>
          <a:prstGeom prst="triangle">
            <a:avLst>
              <a:gd name="adj" fmla="val 50208"/>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sp>
        <p:nvSpPr>
          <p:cNvPr id="36881" name="Text Box 16">
            <a:extLst>
              <a:ext uri="{FF2B5EF4-FFF2-40B4-BE49-F238E27FC236}">
                <a16:creationId xmlns:a16="http://schemas.microsoft.com/office/drawing/2014/main" id="{C6074BC0-466F-4975-A24F-53EA4DB65FE3}"/>
              </a:ext>
            </a:extLst>
          </p:cNvPr>
          <p:cNvSpPr txBox="1">
            <a:spLocks noChangeArrowheads="1"/>
          </p:cNvSpPr>
          <p:nvPr/>
        </p:nvSpPr>
        <p:spPr bwMode="auto">
          <a:xfrm>
            <a:off x="754063" y="5792788"/>
            <a:ext cx="7693025" cy="369887"/>
          </a:xfrm>
          <a:prstGeom prst="rect">
            <a:avLst/>
          </a:prstGeom>
          <a:solidFill>
            <a:srgbClr val="CCFF33"/>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de-DE" altLang="de-DE" sz="1800">
                <a:solidFill>
                  <a:srgbClr val="FF3300"/>
                </a:solidFill>
                <a:latin typeface="Comic Sans MS" panose="030F0702030302020204" pitchFamily="66" charset="0"/>
              </a:rPr>
              <a:t>Wir arbeiten zusammen zum Wohle der Kinder.</a:t>
            </a:r>
          </a:p>
        </p:txBody>
      </p:sp>
      <p:sp>
        <p:nvSpPr>
          <p:cNvPr id="36882" name="AutoShape 17">
            <a:extLst>
              <a:ext uri="{FF2B5EF4-FFF2-40B4-BE49-F238E27FC236}">
                <a16:creationId xmlns:a16="http://schemas.microsoft.com/office/drawing/2014/main" id="{D64358A0-F5D6-440F-BF34-EF6E11701665}"/>
              </a:ext>
            </a:extLst>
          </p:cNvPr>
          <p:cNvSpPr>
            <a:spLocks noChangeArrowheads="1"/>
          </p:cNvSpPr>
          <p:nvPr/>
        </p:nvSpPr>
        <p:spPr bwMode="auto">
          <a:xfrm>
            <a:off x="174625" y="188913"/>
            <a:ext cx="4600575" cy="1392237"/>
          </a:xfrm>
          <a:prstGeom prst="cloudCallout">
            <a:avLst>
              <a:gd name="adj1" fmla="val 9694"/>
              <a:gd name="adj2" fmla="val 17616"/>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de-DE" altLang="de-DE" sz="1800"/>
          </a:p>
        </p:txBody>
      </p:sp>
      <p:sp>
        <p:nvSpPr>
          <p:cNvPr id="36883" name="Rectangle 18">
            <a:extLst>
              <a:ext uri="{FF2B5EF4-FFF2-40B4-BE49-F238E27FC236}">
                <a16:creationId xmlns:a16="http://schemas.microsoft.com/office/drawing/2014/main" id="{81594714-5AA9-4597-A466-A500761685F3}"/>
              </a:ext>
            </a:extLst>
          </p:cNvPr>
          <p:cNvSpPr>
            <a:spLocks noChangeArrowheads="1"/>
          </p:cNvSpPr>
          <p:nvPr/>
        </p:nvSpPr>
        <p:spPr bwMode="auto">
          <a:xfrm>
            <a:off x="835025" y="492125"/>
            <a:ext cx="3592513" cy="531813"/>
          </a:xfrm>
          <a:prstGeom prst="rect">
            <a:avLst/>
          </a:prstGeom>
          <a:solidFill>
            <a:schemeClr val="accent1"/>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de-DE" sz="2800">
                <a:solidFill>
                  <a:schemeClr val="accent2"/>
                </a:solidFill>
                <a:latin typeface="Comic Sans MS" panose="030F0702030302020204" pitchFamily="66" charset="0"/>
              </a:rPr>
              <a:t>Unsere Hoffnung….</a:t>
            </a:r>
          </a:p>
        </p:txBody>
      </p:sp>
      <p:grpSp>
        <p:nvGrpSpPr>
          <p:cNvPr id="36884" name="Group 19">
            <a:extLst>
              <a:ext uri="{FF2B5EF4-FFF2-40B4-BE49-F238E27FC236}">
                <a16:creationId xmlns:a16="http://schemas.microsoft.com/office/drawing/2014/main" id="{C7199CB1-F7B9-40B5-8D48-5F76FECE1132}"/>
              </a:ext>
            </a:extLst>
          </p:cNvPr>
          <p:cNvGrpSpPr>
            <a:grpSpLocks/>
          </p:cNvGrpSpPr>
          <p:nvPr/>
        </p:nvGrpSpPr>
        <p:grpSpPr bwMode="auto">
          <a:xfrm>
            <a:off x="3990975" y="2471738"/>
            <a:ext cx="1428750" cy="1465262"/>
            <a:chOff x="3625" y="2348"/>
            <a:chExt cx="2128" cy="2227"/>
          </a:xfrm>
        </p:grpSpPr>
        <p:sp>
          <p:nvSpPr>
            <p:cNvPr id="36886" name="Oval 20">
              <a:extLst>
                <a:ext uri="{FF2B5EF4-FFF2-40B4-BE49-F238E27FC236}">
                  <a16:creationId xmlns:a16="http://schemas.microsoft.com/office/drawing/2014/main" id="{757B63DB-9F76-4F0E-81A0-A24A1A15D4FC}"/>
                </a:ext>
              </a:extLst>
            </p:cNvPr>
            <p:cNvSpPr>
              <a:spLocks noChangeArrowheads="1"/>
            </p:cNvSpPr>
            <p:nvPr/>
          </p:nvSpPr>
          <p:spPr bwMode="auto">
            <a:xfrm>
              <a:off x="3817" y="2615"/>
              <a:ext cx="1701" cy="1701"/>
            </a:xfrm>
            <a:prstGeom prst="ellipse">
              <a:avLst/>
            </a:prstGeom>
            <a:solidFill>
              <a:srgbClr val="FFFFFF"/>
            </a:solidFill>
            <a:ln w="63500" cmpd="thinThick">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sp>
          <p:nvSpPr>
            <p:cNvPr id="36887" name="Rectangle 21">
              <a:extLst>
                <a:ext uri="{FF2B5EF4-FFF2-40B4-BE49-F238E27FC236}">
                  <a16:creationId xmlns:a16="http://schemas.microsoft.com/office/drawing/2014/main" id="{32FBF5C9-FCA0-4139-B351-F38F2C683369}"/>
                </a:ext>
              </a:extLst>
            </p:cNvPr>
            <p:cNvSpPr>
              <a:spLocks noChangeArrowheads="1"/>
            </p:cNvSpPr>
            <p:nvPr/>
          </p:nvSpPr>
          <p:spPr bwMode="auto">
            <a:xfrm>
              <a:off x="4101" y="3178"/>
              <a:ext cx="1146" cy="883"/>
            </a:xfrm>
            <a:prstGeom prst="rect">
              <a:avLst/>
            </a:prstGeom>
            <a:solidFill>
              <a:srgbClr val="FFFFFF"/>
            </a:solidFill>
            <a:ln w="2540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sp>
          <p:nvSpPr>
            <p:cNvPr id="36888" name="AutoShape 22">
              <a:extLst>
                <a:ext uri="{FF2B5EF4-FFF2-40B4-BE49-F238E27FC236}">
                  <a16:creationId xmlns:a16="http://schemas.microsoft.com/office/drawing/2014/main" id="{50016D12-1040-4CAD-BE58-E9CA7E509FCF}"/>
                </a:ext>
              </a:extLst>
            </p:cNvPr>
            <p:cNvSpPr>
              <a:spLocks noChangeArrowheads="1"/>
            </p:cNvSpPr>
            <p:nvPr/>
          </p:nvSpPr>
          <p:spPr bwMode="auto">
            <a:xfrm>
              <a:off x="4090" y="2615"/>
              <a:ext cx="1156" cy="567"/>
            </a:xfrm>
            <a:prstGeom prst="triangle">
              <a:avLst>
                <a:gd name="adj" fmla="val 50000"/>
              </a:avLst>
            </a:prstGeom>
            <a:solidFill>
              <a:srgbClr val="FFFFFF"/>
            </a:solidFill>
            <a:ln w="2540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800"/>
            </a:p>
          </p:txBody>
        </p:sp>
        <p:pic>
          <p:nvPicPr>
            <p:cNvPr id="36889" name="Picture 23" descr="haende">
              <a:extLst>
                <a:ext uri="{FF2B5EF4-FFF2-40B4-BE49-F238E27FC236}">
                  <a16:creationId xmlns:a16="http://schemas.microsoft.com/office/drawing/2014/main" id="{744177D1-11CD-41CA-A639-E17D1634285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81" y="3156"/>
              <a:ext cx="1018" cy="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90" name="WordArt 24">
              <a:extLst>
                <a:ext uri="{FF2B5EF4-FFF2-40B4-BE49-F238E27FC236}">
                  <a16:creationId xmlns:a16="http://schemas.microsoft.com/office/drawing/2014/main" id="{00641BAF-86AD-4A04-AE00-195290984902}"/>
                </a:ext>
              </a:extLst>
            </p:cNvPr>
            <p:cNvSpPr>
              <a:spLocks noChangeArrowheads="1" noChangeShapeType="1" noTextEdit="1"/>
            </p:cNvSpPr>
            <p:nvPr/>
          </p:nvSpPr>
          <p:spPr bwMode="auto">
            <a:xfrm>
              <a:off x="3755" y="2348"/>
              <a:ext cx="1740" cy="1022"/>
            </a:xfrm>
            <a:prstGeom prst="rect">
              <a:avLst/>
            </a:prstGeom>
          </p:spPr>
          <p:txBody>
            <a:bodyPr spcFirstLastPara="1" wrap="none" fromWordArt="1">
              <a:prstTxWarp prst="textArchUp">
                <a:avLst>
                  <a:gd name="adj" fmla="val 10800000"/>
                </a:avLst>
              </a:prstTxWarp>
            </a:bodyPr>
            <a:lstStyle/>
            <a:p>
              <a:pPr algn="ctr"/>
              <a:r>
                <a:rPr lang="de-DE" sz="1600" kern="10">
                  <a:ln w="9525">
                    <a:solidFill>
                      <a:srgbClr val="000000"/>
                    </a:solidFill>
                    <a:round/>
                    <a:headEnd/>
                    <a:tailEnd/>
                  </a:ln>
                  <a:solidFill>
                    <a:srgbClr val="000000"/>
                  </a:solidFill>
                  <a:latin typeface="Comic Sans MS" panose="030F0702030302020204" pitchFamily="66" charset="0"/>
                </a:rPr>
                <a:t>Kooperation</a:t>
              </a:r>
            </a:p>
          </p:txBody>
        </p:sp>
        <p:sp>
          <p:nvSpPr>
            <p:cNvPr id="36891" name="WordArt 25">
              <a:extLst>
                <a:ext uri="{FF2B5EF4-FFF2-40B4-BE49-F238E27FC236}">
                  <a16:creationId xmlns:a16="http://schemas.microsoft.com/office/drawing/2014/main" id="{DEF2795E-D8CA-4C07-AADD-38B267E8C29D}"/>
                </a:ext>
              </a:extLst>
            </p:cNvPr>
            <p:cNvSpPr>
              <a:spLocks noChangeArrowheads="1" noChangeShapeType="1" noTextEdit="1"/>
            </p:cNvSpPr>
            <p:nvPr/>
          </p:nvSpPr>
          <p:spPr bwMode="auto">
            <a:xfrm>
              <a:off x="3625" y="2998"/>
              <a:ext cx="2128" cy="1577"/>
            </a:xfrm>
            <a:prstGeom prst="rect">
              <a:avLst/>
            </a:prstGeom>
          </p:spPr>
          <p:txBody>
            <a:bodyPr spcFirstLastPara="1" wrap="none" fromWordArt="1">
              <a:prstTxWarp prst="textArchDown">
                <a:avLst>
                  <a:gd name="adj" fmla="val 21326022"/>
                </a:avLst>
              </a:prstTxWarp>
            </a:bodyPr>
            <a:lstStyle/>
            <a:p>
              <a:pPr algn="ctr"/>
              <a:r>
                <a:rPr lang="de-DE" kern="10">
                  <a:ln w="9525">
                    <a:solidFill>
                      <a:srgbClr val="000000"/>
                    </a:solidFill>
                    <a:round/>
                    <a:headEnd/>
                    <a:tailEnd/>
                  </a:ln>
                  <a:solidFill>
                    <a:srgbClr val="000000"/>
                  </a:solidFill>
                  <a:latin typeface="Comic Sans MS" panose="030F0702030302020204" pitchFamily="66" charset="0"/>
                </a:rPr>
                <a:t>Kindergarten - Grundschule</a:t>
              </a:r>
            </a:p>
          </p:txBody>
        </p:sp>
      </p:grpSp>
      <p:sp>
        <p:nvSpPr>
          <p:cNvPr id="36885" name="Text Box 26">
            <a:extLst>
              <a:ext uri="{FF2B5EF4-FFF2-40B4-BE49-F238E27FC236}">
                <a16:creationId xmlns:a16="http://schemas.microsoft.com/office/drawing/2014/main" id="{845CD204-D197-4940-8FA7-36D576E41862}"/>
              </a:ext>
            </a:extLst>
          </p:cNvPr>
          <p:cNvSpPr txBox="1">
            <a:spLocks noChangeArrowheads="1"/>
          </p:cNvSpPr>
          <p:nvPr/>
        </p:nvSpPr>
        <p:spPr bwMode="auto">
          <a:xfrm>
            <a:off x="7164388" y="692150"/>
            <a:ext cx="1147762"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30000"/>
              </a:spcBef>
              <a:buFontTx/>
              <a:buNone/>
            </a:pPr>
            <a:r>
              <a:rPr lang="de-DE" altLang="de-DE" sz="1800" b="1">
                <a:latin typeface="Comic Sans MS" panose="030F0702030302020204" pitchFamily="66" charset="0"/>
              </a:rPr>
              <a:t>Sind Sie</a:t>
            </a:r>
          </a:p>
          <a:p>
            <a:pPr algn="ctr" eaLnBrk="1" hangingPunct="1">
              <a:spcBef>
                <a:spcPct val="30000"/>
              </a:spcBef>
              <a:buFontTx/>
              <a:buNone/>
            </a:pPr>
            <a:r>
              <a:rPr lang="de-DE" altLang="de-DE" sz="1800" b="1">
                <a:latin typeface="Comic Sans MS" panose="030F0702030302020204" pitchFamily="66" charset="0"/>
              </a:rPr>
              <a:t>auch</a:t>
            </a:r>
          </a:p>
          <a:p>
            <a:pPr algn="ctr" eaLnBrk="1" hangingPunct="1">
              <a:spcBef>
                <a:spcPct val="30000"/>
              </a:spcBef>
              <a:buFontTx/>
              <a:buNone/>
            </a:pPr>
            <a:r>
              <a:rPr lang="de-DE" altLang="de-DE" sz="1800" b="1">
                <a:latin typeface="Comic Sans MS" panose="030F0702030302020204" pitchFamily="66" charset="0"/>
              </a:rPr>
              <a:t> dabei?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ußzeilenplatzhalter 4">
            <a:extLst>
              <a:ext uri="{FF2B5EF4-FFF2-40B4-BE49-F238E27FC236}">
                <a16:creationId xmlns:a16="http://schemas.microsoft.com/office/drawing/2014/main" id="{63232556-0602-4BA7-B0E4-62C8CD11F90B}"/>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de-DE" altLang="de-DE" sz="800"/>
              <a:t>Informationen zur Schulanmeldung und zur Vorbereitung auf den Schulanfang</a:t>
            </a:r>
          </a:p>
        </p:txBody>
      </p:sp>
      <p:sp>
        <p:nvSpPr>
          <p:cNvPr id="8195" name="Text Box 2">
            <a:extLst>
              <a:ext uri="{FF2B5EF4-FFF2-40B4-BE49-F238E27FC236}">
                <a16:creationId xmlns:a16="http://schemas.microsoft.com/office/drawing/2014/main" id="{D83871FA-9807-4BDC-A43D-6373789C722C}"/>
              </a:ext>
            </a:extLst>
          </p:cNvPr>
          <p:cNvSpPr txBox="1">
            <a:spLocks noChangeArrowheads="1"/>
          </p:cNvSpPr>
          <p:nvPr/>
        </p:nvSpPr>
        <p:spPr bwMode="auto">
          <a:xfrm>
            <a:off x="441325" y="2387600"/>
            <a:ext cx="828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de-DE" altLang="de-DE" sz="2400">
                <a:solidFill>
                  <a:srgbClr val="FF3300"/>
                </a:solidFill>
                <a:latin typeface="Comic Sans MS" panose="030F0702030302020204" pitchFamily="66" charset="0"/>
              </a:rPr>
              <a:t>Folgende Kinder sind zum neuen Schuljahr schulpflichtig:</a:t>
            </a:r>
          </a:p>
        </p:txBody>
      </p:sp>
      <p:sp>
        <p:nvSpPr>
          <p:cNvPr id="8196" name="Text Box 3">
            <a:extLst>
              <a:ext uri="{FF2B5EF4-FFF2-40B4-BE49-F238E27FC236}">
                <a16:creationId xmlns:a16="http://schemas.microsoft.com/office/drawing/2014/main" id="{8D03FA66-43D1-457D-921E-82227C756C03}"/>
              </a:ext>
            </a:extLst>
          </p:cNvPr>
          <p:cNvSpPr txBox="1">
            <a:spLocks noChangeArrowheads="1"/>
          </p:cNvSpPr>
          <p:nvPr/>
        </p:nvSpPr>
        <p:spPr bwMode="auto">
          <a:xfrm>
            <a:off x="360363" y="3068638"/>
            <a:ext cx="84963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r>
              <a:rPr lang="de-DE" altLang="de-DE" sz="2400" dirty="0">
                <a:latin typeface="Comic Sans MS" panose="030F0702030302020204" pitchFamily="66" charset="0"/>
              </a:rPr>
              <a:t> Kinder, die bis zum 30.9. sechs Jahre alt werden</a:t>
            </a:r>
          </a:p>
          <a:p>
            <a:pPr eaLnBrk="1" hangingPunct="1">
              <a:spcBef>
                <a:spcPct val="0"/>
              </a:spcBef>
            </a:pPr>
            <a:r>
              <a:rPr lang="de-DE" altLang="de-DE" sz="2400" dirty="0">
                <a:latin typeface="Comic Sans MS" panose="030F0702030302020204" pitchFamily="66" charset="0"/>
              </a:rPr>
              <a:t> Kinder, die bereits im letzten Jahr vom Schulbesuch </a:t>
            </a:r>
            <a:br>
              <a:rPr lang="de-DE" altLang="de-DE" sz="2400" dirty="0">
                <a:latin typeface="Comic Sans MS" panose="030F0702030302020204" pitchFamily="66" charset="0"/>
              </a:rPr>
            </a:br>
            <a:r>
              <a:rPr lang="de-DE" altLang="de-DE" sz="2400" dirty="0">
                <a:latin typeface="Comic Sans MS" panose="030F0702030302020204" pitchFamily="66" charset="0"/>
              </a:rPr>
              <a:t>  zurückgestellt wurden</a:t>
            </a:r>
          </a:p>
          <a:p>
            <a:pPr eaLnBrk="1" hangingPunct="1">
              <a:spcBef>
                <a:spcPct val="0"/>
              </a:spcBef>
            </a:pPr>
            <a:r>
              <a:rPr lang="de-DE" altLang="de-DE" sz="2400" dirty="0">
                <a:latin typeface="Comic Sans MS" panose="030F0702030302020204" pitchFamily="66" charset="0"/>
              </a:rPr>
              <a:t> Kinder deren Einschulung im letzten Schuljahr    </a:t>
            </a:r>
          </a:p>
          <a:p>
            <a:pPr eaLnBrk="1" hangingPunct="1">
              <a:spcBef>
                <a:spcPct val="0"/>
              </a:spcBef>
              <a:buNone/>
            </a:pPr>
            <a:r>
              <a:rPr lang="de-DE" altLang="de-DE" sz="2400" dirty="0">
                <a:latin typeface="Comic Sans MS" panose="030F0702030302020204" pitchFamily="66" charset="0"/>
              </a:rPr>
              <a:t>  verschoben wurde</a:t>
            </a:r>
          </a:p>
          <a:p>
            <a:pPr eaLnBrk="1" hangingPunct="1">
              <a:spcBef>
                <a:spcPct val="0"/>
              </a:spcBef>
            </a:pPr>
            <a:endParaRPr lang="de-DE" altLang="de-DE" sz="2400" dirty="0">
              <a:latin typeface="Comic Sans MS" panose="030F0702030302020204" pitchFamily="66" charset="0"/>
            </a:endParaRPr>
          </a:p>
        </p:txBody>
      </p:sp>
      <p:sp>
        <p:nvSpPr>
          <p:cNvPr id="8197" name="Rectangle 4">
            <a:extLst>
              <a:ext uri="{FF2B5EF4-FFF2-40B4-BE49-F238E27FC236}">
                <a16:creationId xmlns:a16="http://schemas.microsoft.com/office/drawing/2014/main" id="{C63904D7-703C-424C-BBDB-0FBA4BD78757}"/>
              </a:ext>
            </a:extLst>
          </p:cNvPr>
          <p:cNvSpPr>
            <a:spLocks noGrp="1" noChangeArrowheads="1"/>
          </p:cNvSpPr>
          <p:nvPr>
            <p:ph type="ctrTitle"/>
          </p:nvPr>
        </p:nvSpPr>
        <p:spPr>
          <a:xfrm>
            <a:off x="395288" y="836613"/>
            <a:ext cx="8351837" cy="865187"/>
          </a:xfrm>
          <a:solidFill>
            <a:srgbClr val="FFFF66"/>
          </a:solidFill>
          <a:ln>
            <a:solidFill>
              <a:schemeClr val="accent2"/>
            </a:solidFill>
            <a:miter lim="800000"/>
            <a:headEnd/>
            <a:tailEnd/>
          </a:ln>
        </p:spPr>
        <p:txBody>
          <a:bodyPr/>
          <a:lstStyle/>
          <a:p>
            <a:pPr eaLnBrk="1" hangingPunct="1"/>
            <a:r>
              <a:rPr lang="de-DE" altLang="de-DE" sz="4000">
                <a:solidFill>
                  <a:schemeClr val="accent2"/>
                </a:solidFill>
                <a:latin typeface="Comic Sans MS" panose="030F0702030302020204" pitchFamily="66" charset="0"/>
              </a:rPr>
              <a:t>Die Aufnahme in die Grundschule: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ußzeilenplatzhalter 4">
            <a:extLst>
              <a:ext uri="{FF2B5EF4-FFF2-40B4-BE49-F238E27FC236}">
                <a16:creationId xmlns:a16="http://schemas.microsoft.com/office/drawing/2014/main" id="{A87EEC36-9B38-45B6-87A8-4784B39006D0}"/>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de-DE" altLang="de-DE" sz="800"/>
              <a:t>Informationen zur Schulanmeldung und zur Vorbereitung auf den Schulanfang</a:t>
            </a:r>
          </a:p>
        </p:txBody>
      </p:sp>
      <p:sp>
        <p:nvSpPr>
          <p:cNvPr id="9219" name="Rectangle 4">
            <a:extLst>
              <a:ext uri="{FF2B5EF4-FFF2-40B4-BE49-F238E27FC236}">
                <a16:creationId xmlns:a16="http://schemas.microsoft.com/office/drawing/2014/main" id="{64A2BAEC-8826-4F5C-BC80-373C66548A05}"/>
              </a:ext>
            </a:extLst>
          </p:cNvPr>
          <p:cNvSpPr>
            <a:spLocks noGrp="1" noChangeArrowheads="1"/>
          </p:cNvSpPr>
          <p:nvPr>
            <p:ph type="ctrTitle"/>
          </p:nvPr>
        </p:nvSpPr>
        <p:spPr>
          <a:xfrm>
            <a:off x="311150" y="548680"/>
            <a:ext cx="8351838" cy="865188"/>
          </a:xfrm>
          <a:solidFill>
            <a:srgbClr val="FFFF66"/>
          </a:solidFill>
          <a:ln>
            <a:solidFill>
              <a:schemeClr val="accent2"/>
            </a:solidFill>
            <a:miter lim="800000"/>
            <a:headEnd/>
            <a:tailEnd/>
          </a:ln>
        </p:spPr>
        <p:txBody>
          <a:bodyPr/>
          <a:lstStyle/>
          <a:p>
            <a:pPr eaLnBrk="1" hangingPunct="1"/>
            <a:r>
              <a:rPr lang="de-DE" altLang="de-DE" sz="4000">
                <a:solidFill>
                  <a:schemeClr val="accent2"/>
                </a:solidFill>
                <a:latin typeface="Comic Sans MS" panose="030F0702030302020204" pitchFamily="66" charset="0"/>
              </a:rPr>
              <a:t>Vorzeitige Aufnahme:</a:t>
            </a:r>
          </a:p>
        </p:txBody>
      </p:sp>
      <p:sp>
        <p:nvSpPr>
          <p:cNvPr id="9220" name="Text Box 5">
            <a:extLst>
              <a:ext uri="{FF2B5EF4-FFF2-40B4-BE49-F238E27FC236}">
                <a16:creationId xmlns:a16="http://schemas.microsoft.com/office/drawing/2014/main" id="{F98F17A5-BBB8-4933-87DF-A0335E77E190}"/>
              </a:ext>
            </a:extLst>
          </p:cNvPr>
          <p:cNvSpPr txBox="1">
            <a:spLocks noChangeArrowheads="1"/>
          </p:cNvSpPr>
          <p:nvPr/>
        </p:nvSpPr>
        <p:spPr bwMode="auto">
          <a:xfrm>
            <a:off x="165100" y="1830388"/>
            <a:ext cx="82804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de-DE" sz="2400">
                <a:solidFill>
                  <a:srgbClr val="FF3300"/>
                </a:solidFill>
                <a:latin typeface="Comic Sans MS" panose="030F0702030302020204" pitchFamily="66" charset="0"/>
              </a:rPr>
              <a:t>Folgende Kinder können vorzeitig angemeldet werden:</a:t>
            </a:r>
          </a:p>
        </p:txBody>
      </p:sp>
      <p:sp>
        <p:nvSpPr>
          <p:cNvPr id="9221" name="Text Box 6">
            <a:extLst>
              <a:ext uri="{FF2B5EF4-FFF2-40B4-BE49-F238E27FC236}">
                <a16:creationId xmlns:a16="http://schemas.microsoft.com/office/drawing/2014/main" id="{A9AAA4BB-BDA2-4078-879A-2CBACC02EC8E}"/>
              </a:ext>
            </a:extLst>
          </p:cNvPr>
          <p:cNvSpPr txBox="1">
            <a:spLocks noChangeArrowheads="1"/>
          </p:cNvSpPr>
          <p:nvPr/>
        </p:nvSpPr>
        <p:spPr bwMode="auto">
          <a:xfrm>
            <a:off x="165100" y="2636838"/>
            <a:ext cx="8497888"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r>
              <a:rPr lang="de-DE" altLang="de-DE" sz="2400" dirty="0">
                <a:latin typeface="Comic Sans MS" panose="030F0702030302020204" pitchFamily="66" charset="0"/>
              </a:rPr>
              <a:t> Kinder, die </a:t>
            </a:r>
            <a:r>
              <a:rPr lang="de-DE" altLang="de-DE" sz="2400" b="1" dirty="0">
                <a:latin typeface="Comic Sans MS" panose="030F0702030302020204" pitchFamily="66" charset="0"/>
              </a:rPr>
              <a:t>bis zum 31.12. </a:t>
            </a:r>
            <a:r>
              <a:rPr lang="de-DE" altLang="de-DE" sz="2400" dirty="0">
                <a:latin typeface="Comic Sans MS" panose="030F0702030302020204" pitchFamily="66" charset="0"/>
              </a:rPr>
              <a:t>sechs Jahre alt werden </a:t>
            </a:r>
            <a:br>
              <a:rPr lang="de-DE" altLang="de-DE" sz="2400" dirty="0">
                <a:latin typeface="Comic Sans MS" panose="030F0702030302020204" pitchFamily="66" charset="0"/>
              </a:rPr>
            </a:br>
            <a:r>
              <a:rPr lang="de-DE" altLang="de-DE" sz="2400" dirty="0">
                <a:latin typeface="Comic Sans MS" panose="030F0702030302020204" pitchFamily="66" charset="0"/>
              </a:rPr>
              <a:t>  können </a:t>
            </a:r>
            <a:r>
              <a:rPr lang="de-DE" altLang="de-DE" sz="2400" b="1" dirty="0">
                <a:latin typeface="Comic Sans MS" panose="030F0702030302020204" pitchFamily="66" charset="0"/>
              </a:rPr>
              <a:t>auf Antrag </a:t>
            </a:r>
            <a:r>
              <a:rPr lang="de-DE" altLang="de-DE" sz="2400" dirty="0">
                <a:latin typeface="Comic Sans MS" panose="030F0702030302020204" pitchFamily="66" charset="0"/>
              </a:rPr>
              <a:t>vorzeitig angemeldet werden.</a:t>
            </a:r>
          </a:p>
          <a:p>
            <a:pPr eaLnBrk="1" hangingPunct="1">
              <a:spcBef>
                <a:spcPct val="0"/>
              </a:spcBef>
            </a:pPr>
            <a:endParaRPr lang="de-DE" altLang="de-DE" sz="1000" dirty="0">
              <a:latin typeface="Comic Sans MS" panose="030F0702030302020204" pitchFamily="66" charset="0"/>
            </a:endParaRPr>
          </a:p>
          <a:p>
            <a:pPr eaLnBrk="1" hangingPunct="1">
              <a:spcBef>
                <a:spcPct val="0"/>
              </a:spcBef>
            </a:pPr>
            <a:r>
              <a:rPr lang="de-DE" altLang="de-DE" sz="2400" dirty="0">
                <a:latin typeface="Comic Sans MS" panose="030F0702030302020204" pitchFamily="66" charset="0"/>
              </a:rPr>
              <a:t> Kinder , die </a:t>
            </a:r>
            <a:r>
              <a:rPr lang="de-DE" altLang="de-DE" sz="2400" b="1" dirty="0">
                <a:latin typeface="Comic Sans MS" panose="030F0702030302020204" pitchFamily="66" charset="0"/>
              </a:rPr>
              <a:t>nach dem 31.12. </a:t>
            </a:r>
            <a:r>
              <a:rPr lang="de-DE" altLang="de-DE" sz="2400" dirty="0">
                <a:latin typeface="Comic Sans MS" panose="030F0702030302020204" pitchFamily="66" charset="0"/>
              </a:rPr>
              <a:t>sechs Jahre alt    </a:t>
            </a:r>
          </a:p>
          <a:p>
            <a:pPr eaLnBrk="1" hangingPunct="1">
              <a:spcBef>
                <a:spcPct val="0"/>
              </a:spcBef>
              <a:buFontTx/>
              <a:buNone/>
            </a:pPr>
            <a:r>
              <a:rPr lang="de-DE" altLang="de-DE" sz="2400" dirty="0">
                <a:latin typeface="Comic Sans MS" panose="030F0702030302020204" pitchFamily="66" charset="0"/>
              </a:rPr>
              <a:t>  werden können </a:t>
            </a:r>
            <a:r>
              <a:rPr lang="de-DE" altLang="de-DE" sz="2400" b="1" dirty="0">
                <a:latin typeface="Comic Sans MS" panose="030F0702030302020204" pitchFamily="66" charset="0"/>
              </a:rPr>
              <a:t>auf Antrag </a:t>
            </a:r>
            <a:r>
              <a:rPr lang="de-DE" altLang="de-DE" sz="2400" dirty="0">
                <a:latin typeface="Comic Sans MS" panose="030F0702030302020204" pitchFamily="66" charset="0"/>
              </a:rPr>
              <a:t>vorzeitig angemeldet werden.</a:t>
            </a:r>
            <a:br>
              <a:rPr lang="de-DE" altLang="de-DE" sz="2400" dirty="0">
                <a:latin typeface="Comic Sans MS" panose="030F0702030302020204" pitchFamily="66" charset="0"/>
              </a:rPr>
            </a:br>
            <a:r>
              <a:rPr lang="de-DE" altLang="de-DE" sz="2400" dirty="0">
                <a:latin typeface="Comic Sans MS" panose="030F0702030302020204" pitchFamily="66" charset="0"/>
              </a:rPr>
              <a:t>  Diese Kinder  benötigen ein </a:t>
            </a:r>
            <a:r>
              <a:rPr lang="de-DE" altLang="de-DE" sz="2400" b="1" dirty="0">
                <a:latin typeface="Comic Sans MS" panose="030F0702030302020204" pitchFamily="66" charset="0"/>
              </a:rPr>
              <a:t>schulpsychologisches </a:t>
            </a:r>
          </a:p>
          <a:p>
            <a:pPr eaLnBrk="1" hangingPunct="1">
              <a:spcBef>
                <a:spcPct val="0"/>
              </a:spcBef>
              <a:buFontTx/>
              <a:buNone/>
            </a:pPr>
            <a:r>
              <a:rPr lang="de-DE" altLang="de-DE" sz="2400" b="1" dirty="0">
                <a:latin typeface="Comic Sans MS" panose="030F0702030302020204" pitchFamily="66" charset="0"/>
              </a:rPr>
              <a:t> Gutachten.</a:t>
            </a:r>
          </a:p>
          <a:p>
            <a:pPr eaLnBrk="1" hangingPunct="1">
              <a:spcBef>
                <a:spcPct val="0"/>
              </a:spcBef>
              <a:buFontTx/>
              <a:buNone/>
            </a:pPr>
            <a:endParaRPr lang="de-DE" altLang="de-DE" sz="2400" dirty="0">
              <a:latin typeface="Comic Sans MS" panose="030F0702030302020204" pitchFamily="66" charset="0"/>
            </a:endParaRPr>
          </a:p>
          <a:p>
            <a:pPr eaLnBrk="1" hangingPunct="1">
              <a:spcBef>
                <a:spcPct val="0"/>
              </a:spcBef>
              <a:buFontTx/>
              <a:buNone/>
            </a:pPr>
            <a:endParaRPr lang="de-DE" altLang="de-DE" sz="2400" dirty="0">
              <a:latin typeface="Comic Sans MS" panose="030F0702030302020204"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ußzeilenplatzhalter 4">
            <a:extLst>
              <a:ext uri="{FF2B5EF4-FFF2-40B4-BE49-F238E27FC236}">
                <a16:creationId xmlns:a16="http://schemas.microsoft.com/office/drawing/2014/main" id="{EFC182CE-A3ED-4432-8ED9-B2760119E831}"/>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de-DE" altLang="de-DE" sz="800"/>
              <a:t>Informationen zur Schulanmeldung und zur Vorbereitung auf den Schulanfang</a:t>
            </a:r>
          </a:p>
        </p:txBody>
      </p:sp>
      <p:sp>
        <p:nvSpPr>
          <p:cNvPr id="10243" name="Text Box 3">
            <a:extLst>
              <a:ext uri="{FF2B5EF4-FFF2-40B4-BE49-F238E27FC236}">
                <a16:creationId xmlns:a16="http://schemas.microsoft.com/office/drawing/2014/main" id="{BBB034C4-695E-407C-B34F-F46D1126E5A7}"/>
              </a:ext>
            </a:extLst>
          </p:cNvPr>
          <p:cNvSpPr txBox="1">
            <a:spLocks noChangeArrowheads="1"/>
          </p:cNvSpPr>
          <p:nvPr/>
        </p:nvSpPr>
        <p:spPr bwMode="auto">
          <a:xfrm>
            <a:off x="223936" y="2016125"/>
            <a:ext cx="8893175"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800" dirty="0">
              <a:latin typeface="Comic Sans MS" panose="030F0702030302020204" pitchFamily="66" charset="0"/>
            </a:endParaRPr>
          </a:p>
          <a:p>
            <a:pPr eaLnBrk="1" hangingPunct="1">
              <a:spcBef>
                <a:spcPct val="0"/>
              </a:spcBef>
            </a:pPr>
            <a:r>
              <a:rPr lang="de-DE" altLang="de-DE" sz="2000" dirty="0">
                <a:latin typeface="Comic Sans MS" panose="030F0702030302020204" pitchFamily="66" charset="0"/>
              </a:rPr>
              <a:t> Kinder mit nichtdeutscher Muttersprache </a:t>
            </a:r>
            <a:r>
              <a:rPr lang="de-DE" altLang="de-DE" sz="2000" b="1" dirty="0">
                <a:solidFill>
                  <a:schemeClr val="tx2"/>
                </a:solidFill>
                <a:latin typeface="Comic Sans MS" panose="030F0702030302020204" pitchFamily="66" charset="0"/>
              </a:rPr>
              <a:t>ohne ausreichende </a:t>
            </a:r>
            <a:br>
              <a:rPr lang="de-DE" altLang="de-DE" sz="2000" b="1" dirty="0">
                <a:solidFill>
                  <a:schemeClr val="tx2"/>
                </a:solidFill>
                <a:latin typeface="Comic Sans MS" panose="030F0702030302020204" pitchFamily="66" charset="0"/>
              </a:rPr>
            </a:br>
            <a:r>
              <a:rPr lang="de-DE" altLang="de-DE" sz="2000" b="1" dirty="0">
                <a:solidFill>
                  <a:schemeClr val="tx2"/>
                </a:solidFill>
                <a:latin typeface="Comic Sans MS" panose="030F0702030302020204" pitchFamily="66" charset="0"/>
              </a:rPr>
              <a:t>  Deutschkenntnisse </a:t>
            </a:r>
            <a:r>
              <a:rPr lang="de-DE" altLang="de-DE" sz="2000" dirty="0">
                <a:latin typeface="Comic Sans MS" panose="030F0702030302020204" pitchFamily="66" charset="0"/>
              </a:rPr>
              <a:t>ohne Vorkursbesuch</a:t>
            </a:r>
          </a:p>
          <a:p>
            <a:pPr eaLnBrk="1" hangingPunct="1">
              <a:spcBef>
                <a:spcPct val="0"/>
              </a:spcBef>
            </a:pPr>
            <a:endParaRPr lang="de-DE" altLang="de-DE" sz="800" dirty="0">
              <a:latin typeface="Comic Sans MS" panose="030F0702030302020204" pitchFamily="66" charset="0"/>
            </a:endParaRPr>
          </a:p>
          <a:p>
            <a:pPr eaLnBrk="1" hangingPunct="1">
              <a:spcBef>
                <a:spcPct val="0"/>
              </a:spcBef>
            </a:pPr>
            <a:r>
              <a:rPr lang="de-DE" altLang="de-DE" sz="2000" dirty="0">
                <a:latin typeface="Comic Sans MS" panose="030F0702030302020204" pitchFamily="66" charset="0"/>
              </a:rPr>
              <a:t> Kinder, die aufgrund </a:t>
            </a:r>
            <a:r>
              <a:rPr lang="de-DE" altLang="de-DE" sz="2000" b="1" dirty="0">
                <a:latin typeface="Comic Sans MS" panose="030F0702030302020204" pitchFamily="66" charset="0"/>
              </a:rPr>
              <a:t>geistiger, körperlicher und sozialer Entwicklung </a:t>
            </a:r>
            <a:br>
              <a:rPr lang="de-DE" altLang="de-DE" sz="2000" dirty="0">
                <a:latin typeface="Comic Sans MS" panose="030F0702030302020204" pitchFamily="66" charset="0"/>
              </a:rPr>
            </a:br>
            <a:r>
              <a:rPr lang="de-DE" altLang="de-DE" sz="2000" dirty="0">
                <a:latin typeface="Comic Sans MS" panose="030F0702030302020204" pitchFamily="66" charset="0"/>
              </a:rPr>
              <a:t>  noch nicht am Unterricht teilnehmen können und wenn ein</a:t>
            </a:r>
            <a:br>
              <a:rPr lang="de-DE" altLang="de-DE" sz="2000" dirty="0">
                <a:latin typeface="Comic Sans MS" panose="030F0702030302020204" pitchFamily="66" charset="0"/>
              </a:rPr>
            </a:br>
            <a:r>
              <a:rPr lang="de-DE" altLang="de-DE" sz="2000" dirty="0">
                <a:latin typeface="Comic Sans MS" panose="030F0702030302020204" pitchFamily="66" charset="0"/>
              </a:rPr>
              <a:t>  </a:t>
            </a:r>
            <a:r>
              <a:rPr lang="de-DE" altLang="de-DE" sz="2000" b="1" dirty="0">
                <a:solidFill>
                  <a:schemeClr val="tx2"/>
                </a:solidFill>
                <a:latin typeface="Comic Sans MS" panose="030F0702030302020204" pitchFamily="66" charset="0"/>
              </a:rPr>
              <a:t>sonderpädagogischer Förderbedarf ausgeschlossen </a:t>
            </a:r>
            <a:r>
              <a:rPr lang="de-DE" altLang="de-DE" sz="2000" dirty="0">
                <a:latin typeface="Comic Sans MS" panose="030F0702030302020204" pitchFamily="66" charset="0"/>
              </a:rPr>
              <a:t>ist.</a:t>
            </a:r>
          </a:p>
          <a:p>
            <a:pPr eaLnBrk="1" hangingPunct="1">
              <a:spcBef>
                <a:spcPct val="0"/>
              </a:spcBef>
              <a:buFontTx/>
              <a:buNone/>
            </a:pPr>
            <a:endParaRPr lang="de-DE" altLang="de-DE" sz="800" dirty="0">
              <a:latin typeface="Comic Sans MS" panose="030F0702030302020204" pitchFamily="66" charset="0"/>
            </a:endParaRPr>
          </a:p>
        </p:txBody>
      </p:sp>
      <p:sp>
        <p:nvSpPr>
          <p:cNvPr id="10244" name="Rectangle 4">
            <a:extLst>
              <a:ext uri="{FF2B5EF4-FFF2-40B4-BE49-F238E27FC236}">
                <a16:creationId xmlns:a16="http://schemas.microsoft.com/office/drawing/2014/main" id="{B066593C-FC77-4125-AA5F-26F9C7821C27}"/>
              </a:ext>
            </a:extLst>
          </p:cNvPr>
          <p:cNvSpPr>
            <a:spLocks noGrp="1" noChangeArrowheads="1"/>
          </p:cNvSpPr>
          <p:nvPr>
            <p:ph type="ctrTitle"/>
          </p:nvPr>
        </p:nvSpPr>
        <p:spPr>
          <a:xfrm>
            <a:off x="323850" y="361156"/>
            <a:ext cx="8351838" cy="865188"/>
          </a:xfrm>
          <a:solidFill>
            <a:srgbClr val="FFFF66"/>
          </a:solidFill>
          <a:ln>
            <a:solidFill>
              <a:schemeClr val="accent2"/>
            </a:solidFill>
            <a:miter lim="800000"/>
            <a:headEnd/>
            <a:tailEnd/>
          </a:ln>
        </p:spPr>
        <p:txBody>
          <a:bodyPr/>
          <a:lstStyle/>
          <a:p>
            <a:pPr eaLnBrk="1" hangingPunct="1"/>
            <a:r>
              <a:rPr lang="de-DE" altLang="de-DE" sz="2800">
                <a:solidFill>
                  <a:schemeClr val="accent2"/>
                </a:solidFill>
                <a:latin typeface="Comic Sans MS" panose="030F0702030302020204" pitchFamily="66" charset="0"/>
              </a:rPr>
              <a:t>Welche Kinder können zurückgestellt werden?</a:t>
            </a:r>
          </a:p>
        </p:txBody>
      </p:sp>
      <p:sp>
        <p:nvSpPr>
          <p:cNvPr id="10245" name="Text Box 5">
            <a:extLst>
              <a:ext uri="{FF2B5EF4-FFF2-40B4-BE49-F238E27FC236}">
                <a16:creationId xmlns:a16="http://schemas.microsoft.com/office/drawing/2014/main" id="{301950E4-99B7-475A-A1F3-1FF276C2E9DB}"/>
              </a:ext>
            </a:extLst>
          </p:cNvPr>
          <p:cNvSpPr txBox="1">
            <a:spLocks noChangeArrowheads="1"/>
          </p:cNvSpPr>
          <p:nvPr/>
        </p:nvSpPr>
        <p:spPr bwMode="auto">
          <a:xfrm>
            <a:off x="19050" y="1496186"/>
            <a:ext cx="82804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de-DE" sz="2400" dirty="0">
                <a:solidFill>
                  <a:srgbClr val="FF3300"/>
                </a:solidFill>
                <a:latin typeface="Comic Sans MS" panose="030F0702030302020204" pitchFamily="66" charset="0"/>
              </a:rPr>
              <a:t>Folgende Kinder können </a:t>
            </a:r>
            <a:r>
              <a:rPr lang="de-DE" altLang="de-DE" sz="2400" b="1" dirty="0" err="1">
                <a:solidFill>
                  <a:srgbClr val="FF3300"/>
                </a:solidFill>
                <a:latin typeface="Comic Sans MS" panose="030F0702030302020204" pitchFamily="66" charset="0"/>
              </a:rPr>
              <a:t>evt.</a:t>
            </a:r>
            <a:r>
              <a:rPr lang="de-DE" altLang="de-DE" sz="2400" dirty="0">
                <a:solidFill>
                  <a:srgbClr val="FF3300"/>
                </a:solidFill>
                <a:latin typeface="Comic Sans MS" panose="030F0702030302020204" pitchFamily="66" charset="0"/>
              </a:rPr>
              <a:t> zurückgestellt werden:</a:t>
            </a:r>
          </a:p>
        </p:txBody>
      </p:sp>
      <p:sp>
        <p:nvSpPr>
          <p:cNvPr id="8" name="Text Box 3">
            <a:extLst>
              <a:ext uri="{FF2B5EF4-FFF2-40B4-BE49-F238E27FC236}">
                <a16:creationId xmlns:a16="http://schemas.microsoft.com/office/drawing/2014/main" id="{20F79EC0-5511-48AA-B2A7-848F77571A33}"/>
              </a:ext>
            </a:extLst>
          </p:cNvPr>
          <p:cNvSpPr txBox="1">
            <a:spLocks noChangeArrowheads="1"/>
          </p:cNvSpPr>
          <p:nvPr/>
        </p:nvSpPr>
        <p:spPr bwMode="auto">
          <a:xfrm>
            <a:off x="323850" y="4016375"/>
            <a:ext cx="8893175" cy="1508125"/>
          </a:xfrm>
          <a:prstGeom prst="rect">
            <a:avLst/>
          </a:prstGeom>
          <a:noFill/>
          <a:ln>
            <a:noFill/>
          </a:ln>
          <a:effec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de-DE" altLang="de-DE" sz="800" dirty="0">
              <a:latin typeface="Comic Sans MS" pitchFamily="66" charset="0"/>
            </a:endParaRPr>
          </a:p>
          <a:p>
            <a:pPr eaLnBrk="1" hangingPunct="1">
              <a:spcBef>
                <a:spcPct val="0"/>
              </a:spcBef>
              <a:buFontTx/>
              <a:buNone/>
              <a:defRPr/>
            </a:pPr>
            <a:r>
              <a:rPr lang="de-DE" altLang="de-DE" sz="2000" dirty="0">
                <a:latin typeface="Comic Sans MS" pitchFamily="66" charset="0"/>
              </a:rPr>
              <a:t>Vorgehen:</a:t>
            </a:r>
          </a:p>
          <a:p>
            <a:pPr marL="342900" indent="-342900" eaLnBrk="1" hangingPunct="1">
              <a:spcBef>
                <a:spcPct val="0"/>
              </a:spcBef>
              <a:buFontTx/>
              <a:buChar char="-"/>
              <a:defRPr/>
            </a:pPr>
            <a:r>
              <a:rPr lang="de-DE" altLang="de-DE" sz="1600" dirty="0">
                <a:latin typeface="Comic Sans MS" pitchFamily="66" charset="0"/>
              </a:rPr>
              <a:t>Kontaktaufnahme mit Schulleitung (baldmöglichst)</a:t>
            </a:r>
          </a:p>
          <a:p>
            <a:pPr marL="342900" indent="-342900" eaLnBrk="1" hangingPunct="1">
              <a:spcBef>
                <a:spcPct val="0"/>
              </a:spcBef>
              <a:buFontTx/>
              <a:buChar char="-"/>
              <a:defRPr/>
            </a:pPr>
            <a:r>
              <a:rPr lang="de-DE" altLang="de-DE" sz="1600" dirty="0">
                <a:latin typeface="Comic Sans MS" pitchFamily="66" charset="0"/>
              </a:rPr>
              <a:t>Teilnahme am Schulspiel</a:t>
            </a:r>
          </a:p>
          <a:p>
            <a:pPr marL="342900" indent="-342900" eaLnBrk="1" hangingPunct="1">
              <a:spcBef>
                <a:spcPct val="0"/>
              </a:spcBef>
              <a:buFontTx/>
              <a:buChar char="-"/>
              <a:defRPr/>
            </a:pPr>
            <a:r>
              <a:rPr lang="de-DE" altLang="de-DE" sz="1600" dirty="0">
                <a:latin typeface="Comic Sans MS" pitchFamily="66" charset="0"/>
              </a:rPr>
              <a:t>Beratung</a:t>
            </a:r>
          </a:p>
          <a:p>
            <a:pPr marL="342900" indent="-342900" eaLnBrk="1" hangingPunct="1">
              <a:spcBef>
                <a:spcPct val="0"/>
              </a:spcBef>
              <a:buFontTx/>
              <a:buChar char="-"/>
              <a:defRPr/>
            </a:pPr>
            <a:r>
              <a:rPr lang="de-DE" altLang="de-DE" sz="1600" dirty="0">
                <a:latin typeface="Comic Sans MS" pitchFamily="66" charset="0"/>
              </a:rPr>
              <a:t>Entscheidung der Schulleitung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ußzeilenplatzhalter 4">
            <a:extLst>
              <a:ext uri="{FF2B5EF4-FFF2-40B4-BE49-F238E27FC236}">
                <a16:creationId xmlns:a16="http://schemas.microsoft.com/office/drawing/2014/main" id="{1B4B2099-C657-458E-9585-DBF7977C06E8}"/>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de-DE" altLang="de-DE" sz="800"/>
              <a:t>Informationen zur Schulanmeldung und zur Vorbereitung auf den Schulanfang</a:t>
            </a:r>
          </a:p>
        </p:txBody>
      </p:sp>
      <p:sp>
        <p:nvSpPr>
          <p:cNvPr id="11267" name="Rectangle 4">
            <a:extLst>
              <a:ext uri="{FF2B5EF4-FFF2-40B4-BE49-F238E27FC236}">
                <a16:creationId xmlns:a16="http://schemas.microsoft.com/office/drawing/2014/main" id="{6FB67CDB-43D5-4F9C-AA6E-D59678C4D334}"/>
              </a:ext>
            </a:extLst>
          </p:cNvPr>
          <p:cNvSpPr>
            <a:spLocks noGrp="1" noChangeArrowheads="1"/>
          </p:cNvSpPr>
          <p:nvPr>
            <p:ph type="ctrTitle"/>
          </p:nvPr>
        </p:nvSpPr>
        <p:spPr>
          <a:xfrm>
            <a:off x="323850" y="260350"/>
            <a:ext cx="8351838" cy="865188"/>
          </a:xfrm>
          <a:solidFill>
            <a:srgbClr val="FFFF66"/>
          </a:solidFill>
          <a:ln>
            <a:solidFill>
              <a:schemeClr val="accent2"/>
            </a:solidFill>
            <a:miter lim="800000"/>
            <a:headEnd/>
            <a:tailEnd/>
          </a:ln>
        </p:spPr>
        <p:txBody>
          <a:bodyPr/>
          <a:lstStyle/>
          <a:p>
            <a:pPr eaLnBrk="1" hangingPunct="1"/>
            <a:r>
              <a:rPr lang="de-DE" altLang="de-DE" sz="2800">
                <a:solidFill>
                  <a:schemeClr val="accent2"/>
                </a:solidFill>
                <a:latin typeface="Comic Sans MS" panose="030F0702030302020204" pitchFamily="66" charset="0"/>
              </a:rPr>
              <a:t>Kinder mit Förderbedarf</a:t>
            </a:r>
          </a:p>
        </p:txBody>
      </p:sp>
      <p:sp>
        <p:nvSpPr>
          <p:cNvPr id="8" name="Text Box 3">
            <a:extLst>
              <a:ext uri="{FF2B5EF4-FFF2-40B4-BE49-F238E27FC236}">
                <a16:creationId xmlns:a16="http://schemas.microsoft.com/office/drawing/2014/main" id="{ADC049CE-6111-4F91-A205-F02441AB74F3}"/>
              </a:ext>
            </a:extLst>
          </p:cNvPr>
          <p:cNvSpPr txBox="1">
            <a:spLocks noChangeArrowheads="1"/>
          </p:cNvSpPr>
          <p:nvPr/>
        </p:nvSpPr>
        <p:spPr bwMode="auto">
          <a:xfrm>
            <a:off x="323850" y="4005263"/>
            <a:ext cx="8893175" cy="1508125"/>
          </a:xfrm>
          <a:prstGeom prst="rect">
            <a:avLst/>
          </a:prstGeom>
          <a:noFill/>
          <a:ln>
            <a:noFill/>
          </a:ln>
          <a:effec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de-DE" altLang="de-DE" sz="800" dirty="0">
              <a:latin typeface="Comic Sans MS" pitchFamily="66" charset="0"/>
            </a:endParaRPr>
          </a:p>
          <a:p>
            <a:pPr eaLnBrk="1" hangingPunct="1">
              <a:spcBef>
                <a:spcPct val="0"/>
              </a:spcBef>
              <a:buFontTx/>
              <a:buNone/>
              <a:defRPr/>
            </a:pPr>
            <a:r>
              <a:rPr lang="de-DE" altLang="de-DE" sz="2000" dirty="0">
                <a:latin typeface="Comic Sans MS" pitchFamily="66" charset="0"/>
              </a:rPr>
              <a:t>Vorgehen:</a:t>
            </a:r>
          </a:p>
          <a:p>
            <a:pPr marL="342900" indent="-342900" eaLnBrk="1" hangingPunct="1">
              <a:spcBef>
                <a:spcPct val="0"/>
              </a:spcBef>
              <a:buFontTx/>
              <a:buChar char="-"/>
              <a:defRPr/>
            </a:pPr>
            <a:r>
              <a:rPr lang="de-DE" altLang="de-DE" sz="1600" dirty="0">
                <a:latin typeface="Comic Sans MS" pitchFamily="66" charset="0"/>
              </a:rPr>
              <a:t>Kontaktaufnahme mit Schulleitung (baldmöglichst)</a:t>
            </a:r>
          </a:p>
          <a:p>
            <a:pPr marL="342900" indent="-342900" eaLnBrk="1" hangingPunct="1">
              <a:spcBef>
                <a:spcPct val="0"/>
              </a:spcBef>
              <a:buFontTx/>
              <a:buChar char="-"/>
              <a:defRPr/>
            </a:pPr>
            <a:r>
              <a:rPr lang="de-DE" altLang="de-DE" sz="1600" dirty="0">
                <a:latin typeface="Comic Sans MS" pitchFamily="66" charset="0"/>
              </a:rPr>
              <a:t>Teilnahme am Schulspiel</a:t>
            </a:r>
          </a:p>
          <a:p>
            <a:pPr marL="342900" indent="-342900" eaLnBrk="1" hangingPunct="1">
              <a:spcBef>
                <a:spcPct val="0"/>
              </a:spcBef>
              <a:buFontTx/>
              <a:buChar char="-"/>
              <a:defRPr/>
            </a:pPr>
            <a:r>
              <a:rPr lang="de-DE" altLang="de-DE" sz="1600" dirty="0">
                <a:latin typeface="Comic Sans MS" pitchFamily="66" charset="0"/>
              </a:rPr>
              <a:t>Beratung</a:t>
            </a:r>
          </a:p>
          <a:p>
            <a:pPr marL="342900" indent="-342900" eaLnBrk="1" hangingPunct="1">
              <a:spcBef>
                <a:spcPct val="0"/>
              </a:spcBef>
              <a:buFontTx/>
              <a:buChar char="-"/>
              <a:defRPr/>
            </a:pPr>
            <a:r>
              <a:rPr lang="de-DE" altLang="de-DE" sz="1600" dirty="0">
                <a:latin typeface="Comic Sans MS" pitchFamily="66" charset="0"/>
              </a:rPr>
              <a:t>Entscheidung im Konsens</a:t>
            </a:r>
          </a:p>
        </p:txBody>
      </p:sp>
      <p:sp>
        <p:nvSpPr>
          <p:cNvPr id="11269" name="Text Box 3">
            <a:extLst>
              <a:ext uri="{FF2B5EF4-FFF2-40B4-BE49-F238E27FC236}">
                <a16:creationId xmlns:a16="http://schemas.microsoft.com/office/drawing/2014/main" id="{39174CB2-A205-4319-8415-751D33DE791A}"/>
              </a:ext>
            </a:extLst>
          </p:cNvPr>
          <p:cNvSpPr txBox="1">
            <a:spLocks noChangeArrowheads="1"/>
          </p:cNvSpPr>
          <p:nvPr/>
        </p:nvSpPr>
        <p:spPr bwMode="auto">
          <a:xfrm>
            <a:off x="334963" y="1425575"/>
            <a:ext cx="88931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DE" altLang="de-DE" sz="2000">
                <a:latin typeface="Comic Sans MS" panose="030F0702030302020204" pitchFamily="66" charset="0"/>
              </a:rPr>
              <a:t>Als Schule mit dem </a:t>
            </a:r>
            <a:r>
              <a:rPr lang="de-DE" altLang="de-DE" sz="2000">
                <a:solidFill>
                  <a:srgbClr val="FF0000"/>
                </a:solidFill>
                <a:latin typeface="Comic Sans MS" panose="030F0702030302020204" pitchFamily="66" charset="0"/>
              </a:rPr>
              <a:t>Schulprofil Inklusion </a:t>
            </a:r>
            <a:r>
              <a:rPr lang="de-DE" altLang="de-DE" sz="2000">
                <a:latin typeface="Comic Sans MS" panose="030F0702030302020204" pitchFamily="66" charset="0"/>
              </a:rPr>
              <a:t>gibt es bei uns </a:t>
            </a:r>
            <a:r>
              <a:rPr lang="de-DE" altLang="de-DE" sz="2000">
                <a:solidFill>
                  <a:srgbClr val="FF0000"/>
                </a:solidFill>
                <a:latin typeface="Comic Sans MS" panose="030F0702030302020204" pitchFamily="66" charset="0"/>
              </a:rPr>
              <a:t>vielfältige Unterstützungsmöglichkeiten für Kinder mit Förderbedarf.</a:t>
            </a:r>
          </a:p>
          <a:p>
            <a:pPr eaLnBrk="1" hangingPunct="1">
              <a:spcBef>
                <a:spcPct val="0"/>
              </a:spcBef>
              <a:buFontTx/>
              <a:buNone/>
            </a:pPr>
            <a:endParaRPr lang="de-DE" altLang="de-DE" sz="2000">
              <a:latin typeface="Comic Sans MS" panose="030F0702030302020204" pitchFamily="66" charset="0"/>
            </a:endParaRPr>
          </a:p>
        </p:txBody>
      </p:sp>
      <p:sp>
        <p:nvSpPr>
          <p:cNvPr id="9" name="Text Box 3">
            <a:extLst>
              <a:ext uri="{FF2B5EF4-FFF2-40B4-BE49-F238E27FC236}">
                <a16:creationId xmlns:a16="http://schemas.microsoft.com/office/drawing/2014/main" id="{9390C55E-2881-4B3F-BD50-78762DA14F05}"/>
              </a:ext>
            </a:extLst>
          </p:cNvPr>
          <p:cNvSpPr txBox="1">
            <a:spLocks noChangeArrowheads="1"/>
          </p:cNvSpPr>
          <p:nvPr/>
        </p:nvSpPr>
        <p:spPr bwMode="auto">
          <a:xfrm>
            <a:off x="323850" y="2390775"/>
            <a:ext cx="8893175" cy="1323975"/>
          </a:xfrm>
          <a:prstGeom prst="rect">
            <a:avLst/>
          </a:prstGeom>
          <a:noFill/>
          <a:ln>
            <a:noFill/>
          </a:ln>
          <a:effec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de-DE" altLang="de-DE" sz="2000" dirty="0">
                <a:latin typeface="Comic Sans MS" pitchFamily="66" charset="0"/>
              </a:rPr>
              <a:t>Wir möchten Ihr Kind kennenlernen,</a:t>
            </a:r>
          </a:p>
          <a:p>
            <a:pPr marL="342900" indent="-342900" eaLnBrk="1" hangingPunct="1">
              <a:spcBef>
                <a:spcPct val="0"/>
              </a:spcBef>
              <a:buFontTx/>
              <a:buChar char="-"/>
              <a:defRPr/>
            </a:pPr>
            <a:r>
              <a:rPr lang="de-DE" altLang="de-DE" sz="2000" dirty="0">
                <a:latin typeface="Comic Sans MS" pitchFamily="66" charset="0"/>
              </a:rPr>
              <a:t>damit wir Sie gut beraten können.</a:t>
            </a:r>
          </a:p>
          <a:p>
            <a:pPr marL="342900" indent="-342900" eaLnBrk="1" hangingPunct="1">
              <a:spcBef>
                <a:spcPct val="0"/>
              </a:spcBef>
              <a:buFontTx/>
              <a:buChar char="-"/>
              <a:defRPr/>
            </a:pPr>
            <a:r>
              <a:rPr lang="de-DE" altLang="de-DE" sz="2000" dirty="0">
                <a:latin typeface="Comic Sans MS" pitchFamily="66" charset="0"/>
              </a:rPr>
              <a:t>damit Ihr Kind bestmöglich in die Schule starten kann.</a:t>
            </a:r>
          </a:p>
          <a:p>
            <a:pPr marL="342900" indent="-342900" eaLnBrk="1" hangingPunct="1">
              <a:spcBef>
                <a:spcPct val="0"/>
              </a:spcBef>
              <a:buFontTx/>
              <a:buChar char="-"/>
              <a:defRPr/>
            </a:pPr>
            <a:r>
              <a:rPr lang="de-DE" altLang="de-DE" sz="2000" dirty="0">
                <a:latin typeface="Comic Sans MS" pitchFamily="66" charset="0"/>
              </a:rPr>
              <a:t>damit wir das Richtige für Ihr Kind tun können.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ußzeilenplatzhalter 4">
            <a:extLst>
              <a:ext uri="{FF2B5EF4-FFF2-40B4-BE49-F238E27FC236}">
                <a16:creationId xmlns:a16="http://schemas.microsoft.com/office/drawing/2014/main" id="{A4F77E96-83BB-45A0-A27E-B31EA688443F}"/>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de-DE" altLang="de-DE" sz="800"/>
              <a:t>Informationen zur Schulanmeldung und zur Vorbereitung auf den Schulanfang</a:t>
            </a:r>
          </a:p>
        </p:txBody>
      </p:sp>
      <p:sp>
        <p:nvSpPr>
          <p:cNvPr id="12291" name="Rectangle 2">
            <a:extLst>
              <a:ext uri="{FF2B5EF4-FFF2-40B4-BE49-F238E27FC236}">
                <a16:creationId xmlns:a16="http://schemas.microsoft.com/office/drawing/2014/main" id="{D8E22338-4846-461A-8DD1-6D0302B46F98}"/>
              </a:ext>
            </a:extLst>
          </p:cNvPr>
          <p:cNvSpPr>
            <a:spLocks noGrp="1" noChangeArrowheads="1"/>
          </p:cNvSpPr>
          <p:nvPr>
            <p:ph type="ctrTitle"/>
          </p:nvPr>
        </p:nvSpPr>
        <p:spPr>
          <a:xfrm>
            <a:off x="395288" y="260350"/>
            <a:ext cx="8208962" cy="1152525"/>
          </a:xfrm>
          <a:solidFill>
            <a:srgbClr val="FFFF66"/>
          </a:solidFill>
          <a:ln>
            <a:solidFill>
              <a:schemeClr val="accent2"/>
            </a:solidFill>
            <a:miter lim="800000"/>
            <a:headEnd/>
            <a:tailEnd/>
          </a:ln>
        </p:spPr>
        <p:txBody>
          <a:bodyPr/>
          <a:lstStyle/>
          <a:p>
            <a:pPr eaLnBrk="1" hangingPunct="1"/>
            <a:r>
              <a:rPr lang="de-DE" altLang="de-DE" sz="3200">
                <a:solidFill>
                  <a:schemeClr val="accent2"/>
                </a:solidFill>
                <a:latin typeface="Comic Sans MS" panose="030F0702030302020204" pitchFamily="66" charset="0"/>
              </a:rPr>
              <a:t>Muss ich mein Kind überhaupt anmelden?</a:t>
            </a:r>
          </a:p>
        </p:txBody>
      </p:sp>
      <p:sp>
        <p:nvSpPr>
          <p:cNvPr id="12292" name="Text Box 6">
            <a:extLst>
              <a:ext uri="{FF2B5EF4-FFF2-40B4-BE49-F238E27FC236}">
                <a16:creationId xmlns:a16="http://schemas.microsoft.com/office/drawing/2014/main" id="{9F3B8285-5655-4516-A2AC-3BAD96648405}"/>
              </a:ext>
            </a:extLst>
          </p:cNvPr>
          <p:cNvSpPr txBox="1">
            <a:spLocks noChangeArrowheads="1"/>
          </p:cNvSpPr>
          <p:nvPr/>
        </p:nvSpPr>
        <p:spPr bwMode="auto">
          <a:xfrm>
            <a:off x="314325" y="1700808"/>
            <a:ext cx="8370887" cy="3582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DE" altLang="de-DE" sz="2400" dirty="0">
                <a:latin typeface="Comic Sans MS" panose="030F0702030302020204" pitchFamily="66" charset="0"/>
              </a:rPr>
              <a:t>Es besteht Anmeldepflicht für…</a:t>
            </a:r>
          </a:p>
          <a:p>
            <a:pPr eaLnBrk="1" hangingPunct="1">
              <a:spcBef>
                <a:spcPct val="50000"/>
              </a:spcBef>
              <a:buFontTx/>
              <a:buNone/>
            </a:pPr>
            <a:endParaRPr lang="de-DE" altLang="de-DE" sz="800" dirty="0">
              <a:latin typeface="Comic Sans MS" panose="030F0702030302020204" pitchFamily="66" charset="0"/>
            </a:endParaRPr>
          </a:p>
          <a:p>
            <a:pPr>
              <a:buFontTx/>
              <a:buAutoNum type="arabicPeriod"/>
            </a:pPr>
            <a:r>
              <a:rPr lang="de-DE" altLang="de-DE" sz="1400" dirty="0">
                <a:solidFill>
                  <a:srgbClr val="333333"/>
                </a:solidFill>
                <a:latin typeface="Open Sans" panose="020B0606030504020204" pitchFamily="34" charset="0"/>
              </a:rPr>
              <a:t> </a:t>
            </a:r>
            <a:r>
              <a:rPr lang="de-DE" altLang="de-DE" sz="1400" b="1" dirty="0">
                <a:solidFill>
                  <a:srgbClr val="FF0000"/>
                </a:solidFill>
                <a:latin typeface="Comic Sans MS" panose="030F0702030302020204" pitchFamily="66" charset="0"/>
              </a:rPr>
              <a:t>jedes Kind, das bis zum 30. September mindestens 6 Jahre alt wird</a:t>
            </a:r>
          </a:p>
          <a:p>
            <a:pPr>
              <a:buNone/>
            </a:pPr>
            <a:r>
              <a:rPr lang="de-DE" altLang="de-DE" sz="1400" b="1" dirty="0">
                <a:solidFill>
                  <a:srgbClr val="FF0000"/>
                </a:solidFill>
                <a:latin typeface="Comic Sans MS" panose="030F0702030302020204" pitchFamily="66" charset="0"/>
              </a:rPr>
              <a:t>  </a:t>
            </a:r>
            <a:r>
              <a:rPr lang="de-DE" altLang="de-DE" sz="1400" dirty="0">
                <a:solidFill>
                  <a:srgbClr val="333333"/>
                </a:solidFill>
                <a:latin typeface="Comic Sans MS" panose="030F0702030302020204" pitchFamily="66" charset="0"/>
              </a:rPr>
              <a:t>(also auch „Korridorkinder“);</a:t>
            </a:r>
          </a:p>
          <a:p>
            <a:pPr>
              <a:buNone/>
            </a:pPr>
            <a:r>
              <a:rPr lang="de-DE" altLang="de-DE" sz="1400" dirty="0">
                <a:solidFill>
                  <a:srgbClr val="333333"/>
                </a:solidFill>
                <a:latin typeface="Comic Sans MS" panose="030F0702030302020204" pitchFamily="66" charset="0"/>
              </a:rPr>
              <a:t>2. jedes im Vorjahr zurückgestellte Kind (Zurückstellungsbescheid ist dabei vorzulegen);</a:t>
            </a:r>
          </a:p>
          <a:p>
            <a:pPr>
              <a:buNone/>
            </a:pPr>
            <a:r>
              <a:rPr lang="de-DE" altLang="de-DE" sz="1400" dirty="0">
                <a:solidFill>
                  <a:srgbClr val="333333"/>
                </a:solidFill>
                <a:latin typeface="Comic Sans MS" panose="030F0702030302020204" pitchFamily="66" charset="0"/>
              </a:rPr>
              <a:t>3. jedes Kind, das die Erziehungsberechtigten zurückstellen lassen wollen;</a:t>
            </a:r>
          </a:p>
          <a:p>
            <a:pPr>
              <a:buNone/>
            </a:pPr>
            <a:r>
              <a:rPr lang="de-DE" altLang="de-DE" sz="1400" dirty="0">
                <a:solidFill>
                  <a:srgbClr val="333333"/>
                </a:solidFill>
                <a:latin typeface="Comic Sans MS" panose="030F0702030302020204" pitchFamily="66" charset="0"/>
              </a:rPr>
              <a:t>4. jedes Kind, für das ein Gastschulantrag (nach Art. 43 </a:t>
            </a:r>
            <a:r>
              <a:rPr lang="de-DE" altLang="de-DE" sz="1400" dirty="0" err="1">
                <a:solidFill>
                  <a:srgbClr val="333333"/>
                </a:solidFill>
                <a:latin typeface="Comic Sans MS" panose="030F0702030302020204" pitchFamily="66" charset="0"/>
              </a:rPr>
              <a:t>BayEUG</a:t>
            </a:r>
            <a:r>
              <a:rPr lang="de-DE" altLang="de-DE" sz="1400" dirty="0">
                <a:solidFill>
                  <a:srgbClr val="333333"/>
                </a:solidFill>
                <a:latin typeface="Comic Sans MS" panose="030F0702030302020204" pitchFamily="66" charset="0"/>
              </a:rPr>
              <a:t>) an eine andere Schule gestellt  </a:t>
            </a:r>
          </a:p>
          <a:p>
            <a:pPr>
              <a:buNone/>
            </a:pPr>
            <a:r>
              <a:rPr lang="de-DE" altLang="de-DE" sz="1400" dirty="0">
                <a:solidFill>
                  <a:srgbClr val="333333"/>
                </a:solidFill>
                <a:latin typeface="Comic Sans MS" panose="030F0702030302020204" pitchFamily="66" charset="0"/>
              </a:rPr>
              <a:t>    werden soll (Antrag muss bis 1.7. d. J. vorliegen!);</a:t>
            </a:r>
          </a:p>
          <a:p>
            <a:pPr>
              <a:buNone/>
            </a:pPr>
            <a:endParaRPr lang="de-DE" altLang="de-DE" sz="500" dirty="0">
              <a:solidFill>
                <a:srgbClr val="333333"/>
              </a:solidFill>
              <a:latin typeface="Comic Sans MS" panose="030F0702030302020204" pitchFamily="66" charset="0"/>
            </a:endParaRPr>
          </a:p>
          <a:p>
            <a:pPr>
              <a:buNone/>
            </a:pPr>
            <a:r>
              <a:rPr lang="de-DE" altLang="de-DE" sz="1000" dirty="0">
                <a:solidFill>
                  <a:srgbClr val="333333"/>
                </a:solidFill>
                <a:latin typeface="Comic Sans MS" panose="030F0702030302020204" pitchFamily="66" charset="0"/>
              </a:rPr>
              <a:t>5. jedes ausländische Kind, unabhängig von seinen Kenntnissen in der deutschen Sprache; Die Eltern müssen Angaben machen über den Besuch eines Kindergartens oder eines Vorkurses gem. Art. 5 Abs. 3 Bayerisches Integrationsgesetz.</a:t>
            </a:r>
          </a:p>
          <a:p>
            <a:pPr>
              <a:buNone/>
            </a:pPr>
            <a:r>
              <a:rPr lang="de-DE" altLang="de-DE" sz="1000" dirty="0">
                <a:solidFill>
                  <a:srgbClr val="333333"/>
                </a:solidFill>
                <a:latin typeface="Comic Sans MS" panose="030F0702030302020204" pitchFamily="66" charset="0"/>
              </a:rPr>
              <a:t>6. jedes Kind, das selbst oder dessen Eltern eine Aufenthaltsgestattung nach dem Asylgesetz oder eine Aufenthaltserlaubnis besitzt und der Zuzug aus dem Ausland mindestens drei Monate zurückliegt.</a:t>
            </a:r>
          </a:p>
          <a:p>
            <a:pPr>
              <a:buNone/>
            </a:pPr>
            <a:r>
              <a:rPr lang="de-DE" altLang="de-DE" sz="1000" dirty="0">
                <a:solidFill>
                  <a:srgbClr val="333333"/>
                </a:solidFill>
                <a:latin typeface="Comic Sans MS" panose="030F0702030302020204" pitchFamily="66" charset="0"/>
              </a:rPr>
              <a:t>7. jedes Kind, das selbst oder dessen Eltern eine Duldung nach dem Aufenthaltsgesetz besitzt oder trotz Ausreisepflicht nicht oder noch nicht abgeschoben wird;</a:t>
            </a:r>
          </a:p>
          <a:p>
            <a:pPr>
              <a:buNone/>
            </a:pPr>
            <a:r>
              <a:rPr lang="de-DE" altLang="de-DE" sz="1000" dirty="0">
                <a:solidFill>
                  <a:srgbClr val="333333"/>
                </a:solidFill>
                <a:latin typeface="Comic Sans MS" panose="030F0702030302020204" pitchFamily="66" charset="0"/>
              </a:rPr>
              <a:t>8. jedes vollzeitschulpflichtige Kind, das seinen gewöhnlichen Aufenthalt in Bayern nimmt (in diesem Fall unverzügliche Anmeldepflicht);</a:t>
            </a:r>
          </a:p>
        </p:txBody>
      </p:sp>
      <p:sp>
        <p:nvSpPr>
          <p:cNvPr id="7" name="Text Box 6">
            <a:extLst>
              <a:ext uri="{FF2B5EF4-FFF2-40B4-BE49-F238E27FC236}">
                <a16:creationId xmlns:a16="http://schemas.microsoft.com/office/drawing/2014/main" id="{3AC13C4F-6CD1-4925-8FCD-B207A8181F23}"/>
              </a:ext>
            </a:extLst>
          </p:cNvPr>
          <p:cNvSpPr txBox="1">
            <a:spLocks noChangeArrowheads="1"/>
          </p:cNvSpPr>
          <p:nvPr/>
        </p:nvSpPr>
        <p:spPr bwMode="auto">
          <a:xfrm>
            <a:off x="314325" y="5180384"/>
            <a:ext cx="8370887" cy="781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None/>
            </a:pPr>
            <a:endParaRPr lang="de-DE" altLang="de-DE" sz="1400" dirty="0">
              <a:solidFill>
                <a:srgbClr val="333333"/>
              </a:solidFill>
              <a:latin typeface="Comic Sans MS" panose="030F0702030302020204" pitchFamily="66" charset="0"/>
            </a:endParaRPr>
          </a:p>
          <a:p>
            <a:pPr>
              <a:buNone/>
            </a:pPr>
            <a:r>
              <a:rPr lang="de-DE" altLang="de-DE" sz="1400" dirty="0">
                <a:solidFill>
                  <a:srgbClr val="333333"/>
                </a:solidFill>
                <a:latin typeface="Comic Sans MS" panose="030F0702030302020204" pitchFamily="66" charset="0"/>
              </a:rPr>
              <a:t>Bei Kindern mit sonderpädagogischem Förderbedarf entscheiden die Eltern über den schulischen Lernort ihrer Kinder (Grundschule, Förderschule, Grundschule mit Profil Inklusion). </a:t>
            </a:r>
            <a:endParaRPr lang="de-DE" altLang="de-DE" sz="1400" dirty="0">
              <a:latin typeface="Comic Sans MS" panose="030F0702030302020204" pitchFamily="66" charset="0"/>
            </a:endParaRPr>
          </a:p>
        </p:txBody>
      </p:sp>
      <p:sp>
        <p:nvSpPr>
          <p:cNvPr id="2" name="Rechteck 1">
            <a:extLst>
              <a:ext uri="{FF2B5EF4-FFF2-40B4-BE49-F238E27FC236}">
                <a16:creationId xmlns:a16="http://schemas.microsoft.com/office/drawing/2014/main" id="{40DF506E-2CB4-41F4-8EFD-0D3724582B33}"/>
              </a:ext>
            </a:extLst>
          </p:cNvPr>
          <p:cNvSpPr/>
          <p:nvPr/>
        </p:nvSpPr>
        <p:spPr>
          <a:xfrm>
            <a:off x="344980" y="5373216"/>
            <a:ext cx="8370887" cy="648072"/>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ußzeilenplatzhalter 4">
            <a:extLst>
              <a:ext uri="{FF2B5EF4-FFF2-40B4-BE49-F238E27FC236}">
                <a16:creationId xmlns:a16="http://schemas.microsoft.com/office/drawing/2014/main" id="{DE5E2F5E-5142-4B40-9D72-FF4AE8C37A2B}"/>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de-DE" altLang="de-DE" sz="800"/>
              <a:t>Informationen zur Schulanmeldung und zur Vorbereitung auf den Schulanfang</a:t>
            </a:r>
          </a:p>
        </p:txBody>
      </p:sp>
      <p:sp>
        <p:nvSpPr>
          <p:cNvPr id="15363" name="Rectangle 2">
            <a:extLst>
              <a:ext uri="{FF2B5EF4-FFF2-40B4-BE49-F238E27FC236}">
                <a16:creationId xmlns:a16="http://schemas.microsoft.com/office/drawing/2014/main" id="{BF6AA956-976D-448C-9AB9-D3A2D969A240}"/>
              </a:ext>
            </a:extLst>
          </p:cNvPr>
          <p:cNvSpPr>
            <a:spLocks noGrp="1" noChangeArrowheads="1"/>
          </p:cNvSpPr>
          <p:nvPr>
            <p:ph type="ctrTitle"/>
          </p:nvPr>
        </p:nvSpPr>
        <p:spPr>
          <a:xfrm>
            <a:off x="395288" y="260350"/>
            <a:ext cx="8208962" cy="1152525"/>
          </a:xfrm>
          <a:solidFill>
            <a:srgbClr val="FFFF66"/>
          </a:solidFill>
          <a:ln>
            <a:solidFill>
              <a:schemeClr val="accent2"/>
            </a:solidFill>
            <a:miter lim="800000"/>
            <a:headEnd/>
            <a:tailEnd/>
          </a:ln>
        </p:spPr>
        <p:txBody>
          <a:bodyPr/>
          <a:lstStyle/>
          <a:p>
            <a:pPr eaLnBrk="1" hangingPunct="1"/>
            <a:r>
              <a:rPr lang="de-DE" altLang="de-DE" sz="3200">
                <a:solidFill>
                  <a:schemeClr val="accent2"/>
                </a:solidFill>
                <a:latin typeface="Comic Sans MS" panose="030F0702030302020204" pitchFamily="66" charset="0"/>
              </a:rPr>
              <a:t>   Sprengelpflicht</a:t>
            </a:r>
          </a:p>
        </p:txBody>
      </p:sp>
      <p:sp>
        <p:nvSpPr>
          <p:cNvPr id="15364" name="Text Box 11">
            <a:extLst>
              <a:ext uri="{FF2B5EF4-FFF2-40B4-BE49-F238E27FC236}">
                <a16:creationId xmlns:a16="http://schemas.microsoft.com/office/drawing/2014/main" id="{50E29ACD-F850-4176-B33B-E9BB6BCDC227}"/>
              </a:ext>
            </a:extLst>
          </p:cNvPr>
          <p:cNvSpPr txBox="1">
            <a:spLocks noChangeArrowheads="1"/>
          </p:cNvSpPr>
          <p:nvPr/>
        </p:nvSpPr>
        <p:spPr bwMode="auto">
          <a:xfrm>
            <a:off x="396081" y="2060848"/>
            <a:ext cx="8351837" cy="3200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DE" altLang="de-DE" sz="2200" dirty="0">
                <a:latin typeface="Comic Sans MS" panose="030F0702030302020204" pitchFamily="66" charset="0"/>
              </a:rPr>
              <a:t>Sprengelpflicht: </a:t>
            </a:r>
          </a:p>
          <a:p>
            <a:pPr eaLnBrk="1" hangingPunct="1">
              <a:spcBef>
                <a:spcPct val="50000"/>
              </a:spcBef>
              <a:buFontTx/>
              <a:buNone/>
            </a:pPr>
            <a:r>
              <a:rPr lang="de-DE" altLang="de-DE" sz="1800" dirty="0">
                <a:latin typeface="Comic Sans MS" panose="030F0702030302020204" pitchFamily="66" charset="0"/>
              </a:rPr>
              <a:t>Die Grundschule Stein ist zuständig für alle Steiner Grundschulkinder. Die Anmeldung erfolgt für alle grundsätzlich an der Grundschule Stein. </a:t>
            </a:r>
          </a:p>
          <a:p>
            <a:pPr eaLnBrk="1" hangingPunct="1">
              <a:spcBef>
                <a:spcPct val="50000"/>
              </a:spcBef>
              <a:buFontTx/>
              <a:buNone/>
            </a:pPr>
            <a:r>
              <a:rPr lang="de-DE" altLang="de-DE" sz="2200" dirty="0">
                <a:latin typeface="Comic Sans MS" panose="030F0702030302020204" pitchFamily="66" charset="0"/>
              </a:rPr>
              <a:t>Eine Schule –zwei Häuser:</a:t>
            </a:r>
          </a:p>
          <a:p>
            <a:pPr eaLnBrk="1" hangingPunct="1">
              <a:spcBef>
                <a:spcPct val="50000"/>
              </a:spcBef>
              <a:buFontTx/>
              <a:buNone/>
            </a:pPr>
            <a:r>
              <a:rPr lang="de-DE" altLang="de-DE" sz="1800" dirty="0">
                <a:latin typeface="Comic Sans MS" panose="030F0702030302020204" pitchFamily="66" charset="0"/>
              </a:rPr>
              <a:t>Zu unserer Schule gehören zwei Häuser (Neuwerker Weg und Mühlstraße) Die Verwaltung ist am Neuwerker Weg. Deshalb findet die Schulanmeldung für alle am Neuwerker Weg statt. Die Aufteilung der Schüler auf die beiden Häuser erfolgt nach der Schulanmeldung.</a:t>
            </a:r>
          </a:p>
          <a:p>
            <a:pPr eaLnBrk="1" hangingPunct="1">
              <a:spcBef>
                <a:spcPct val="50000"/>
              </a:spcBef>
              <a:buFontTx/>
              <a:buNone/>
            </a:pPr>
            <a:endParaRPr lang="de-DE" altLang="de-DE" sz="1400" dirty="0">
              <a:latin typeface="Comic Sans MS" panose="030F0702030302020204"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ußzeilenplatzhalter 4">
            <a:extLst>
              <a:ext uri="{FF2B5EF4-FFF2-40B4-BE49-F238E27FC236}">
                <a16:creationId xmlns:a16="http://schemas.microsoft.com/office/drawing/2014/main" id="{DE5E2F5E-5142-4B40-9D72-FF4AE8C37A2B}"/>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de-DE" altLang="de-DE" sz="800"/>
              <a:t>Informationen zur Schulanmeldung und zur Vorbereitung auf den Schulanfang</a:t>
            </a:r>
          </a:p>
        </p:txBody>
      </p:sp>
      <p:sp>
        <p:nvSpPr>
          <p:cNvPr id="15363" name="Rectangle 2">
            <a:extLst>
              <a:ext uri="{FF2B5EF4-FFF2-40B4-BE49-F238E27FC236}">
                <a16:creationId xmlns:a16="http://schemas.microsoft.com/office/drawing/2014/main" id="{BF6AA956-976D-448C-9AB9-D3A2D969A240}"/>
              </a:ext>
            </a:extLst>
          </p:cNvPr>
          <p:cNvSpPr>
            <a:spLocks noGrp="1" noChangeArrowheads="1"/>
          </p:cNvSpPr>
          <p:nvPr>
            <p:ph type="ctrTitle"/>
          </p:nvPr>
        </p:nvSpPr>
        <p:spPr>
          <a:xfrm>
            <a:off x="395288" y="260350"/>
            <a:ext cx="8208962" cy="1152525"/>
          </a:xfrm>
          <a:solidFill>
            <a:srgbClr val="FFFF66"/>
          </a:solidFill>
          <a:ln>
            <a:solidFill>
              <a:schemeClr val="accent2"/>
            </a:solidFill>
            <a:miter lim="800000"/>
            <a:headEnd/>
            <a:tailEnd/>
          </a:ln>
        </p:spPr>
        <p:txBody>
          <a:bodyPr/>
          <a:lstStyle/>
          <a:p>
            <a:pPr eaLnBrk="1" hangingPunct="1"/>
            <a:r>
              <a:rPr lang="de-DE" altLang="de-DE" sz="3200" dirty="0">
                <a:solidFill>
                  <a:schemeClr val="accent2"/>
                </a:solidFill>
                <a:latin typeface="Comic Sans MS" panose="030F0702030302020204" pitchFamily="66" charset="0"/>
              </a:rPr>
              <a:t>   Ihr Kind soll eine andere Schule besuchen</a:t>
            </a:r>
          </a:p>
        </p:txBody>
      </p:sp>
      <p:sp>
        <p:nvSpPr>
          <p:cNvPr id="15364" name="Text Box 11">
            <a:extLst>
              <a:ext uri="{FF2B5EF4-FFF2-40B4-BE49-F238E27FC236}">
                <a16:creationId xmlns:a16="http://schemas.microsoft.com/office/drawing/2014/main" id="{50E29ACD-F850-4176-B33B-E9BB6BCDC227}"/>
              </a:ext>
            </a:extLst>
          </p:cNvPr>
          <p:cNvSpPr txBox="1">
            <a:spLocks noChangeArrowheads="1"/>
          </p:cNvSpPr>
          <p:nvPr/>
        </p:nvSpPr>
        <p:spPr bwMode="auto">
          <a:xfrm>
            <a:off x="404019" y="1844824"/>
            <a:ext cx="8351837" cy="3493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de-DE" altLang="de-DE" sz="800" dirty="0">
              <a:latin typeface="Comic Sans MS" panose="030F0702030302020204" pitchFamily="66" charset="0"/>
            </a:endParaRPr>
          </a:p>
          <a:p>
            <a:pPr eaLnBrk="1" hangingPunct="1">
              <a:spcBef>
                <a:spcPct val="50000"/>
              </a:spcBef>
              <a:buFontTx/>
              <a:buNone/>
            </a:pPr>
            <a:r>
              <a:rPr lang="de-DE" altLang="de-DE" sz="2200" dirty="0">
                <a:latin typeface="Comic Sans MS" panose="030F0702030302020204" pitchFamily="66" charset="0"/>
              </a:rPr>
              <a:t>Förderzentrum	  private Schule	 andere Grundschule</a:t>
            </a:r>
          </a:p>
          <a:p>
            <a:pPr eaLnBrk="1" hangingPunct="1">
              <a:spcBef>
                <a:spcPct val="50000"/>
              </a:spcBef>
              <a:buFontTx/>
              <a:buNone/>
            </a:pPr>
            <a:endParaRPr lang="de-DE" altLang="de-DE" sz="800" dirty="0">
              <a:latin typeface="Comic Sans MS" panose="030F0702030302020204" pitchFamily="66" charset="0"/>
            </a:endParaRPr>
          </a:p>
          <a:p>
            <a:pPr eaLnBrk="1" hangingPunct="1">
              <a:spcBef>
                <a:spcPct val="50000"/>
              </a:spcBef>
              <a:buFontTx/>
              <a:buNone/>
            </a:pPr>
            <a:endParaRPr lang="de-DE" altLang="de-DE" sz="1400" dirty="0">
              <a:latin typeface="Comic Sans MS" panose="030F0702030302020204" pitchFamily="66" charset="0"/>
            </a:endParaRPr>
          </a:p>
          <a:p>
            <a:pPr eaLnBrk="1" hangingPunct="1">
              <a:spcBef>
                <a:spcPct val="50000"/>
              </a:spcBef>
              <a:buFontTx/>
              <a:buNone/>
            </a:pPr>
            <a:r>
              <a:rPr lang="de-DE" altLang="de-DE" sz="1400" dirty="0">
                <a:latin typeface="Comic Sans MS" panose="030F0702030302020204" pitchFamily="66" charset="0"/>
              </a:rPr>
              <a:t>Lassen Sie sich an der	Nehmen Sie Kontakt mit der 	   Stellen Sie einen Gastschul-</a:t>
            </a:r>
          </a:p>
          <a:p>
            <a:pPr eaLnBrk="1" hangingPunct="1">
              <a:spcBef>
                <a:spcPct val="50000"/>
              </a:spcBef>
              <a:buFontTx/>
              <a:buNone/>
            </a:pPr>
            <a:r>
              <a:rPr lang="de-DE" altLang="de-DE" sz="1400" dirty="0">
                <a:latin typeface="Comic Sans MS" panose="030F0702030302020204" pitchFamily="66" charset="0"/>
              </a:rPr>
              <a:t>Grundschule beraten. Wir               privaten Schule auf und 	   </a:t>
            </a:r>
            <a:r>
              <a:rPr lang="de-DE" altLang="de-DE" sz="1400" dirty="0" err="1">
                <a:latin typeface="Comic Sans MS" panose="030F0702030302020204" pitchFamily="66" charset="0"/>
              </a:rPr>
              <a:t>antrag</a:t>
            </a:r>
            <a:r>
              <a:rPr lang="de-DE" altLang="de-DE" sz="1400" dirty="0">
                <a:latin typeface="Comic Sans MS" panose="030F0702030302020204" pitchFamily="66" charset="0"/>
              </a:rPr>
              <a:t>. (nur in begründeten</a:t>
            </a:r>
          </a:p>
          <a:p>
            <a:pPr eaLnBrk="1" hangingPunct="1">
              <a:spcBef>
                <a:spcPct val="50000"/>
              </a:spcBef>
              <a:buFontTx/>
              <a:buNone/>
            </a:pPr>
            <a:r>
              <a:rPr lang="de-DE" altLang="de-DE" sz="1400" dirty="0">
                <a:latin typeface="Comic Sans MS" panose="030F0702030302020204" pitchFamily="66" charset="0"/>
              </a:rPr>
              <a:t>haben das Profil „Inklusion“	       informieren Sie uns. 	   Ausnahmefällen möglich)</a:t>
            </a:r>
          </a:p>
          <a:p>
            <a:pPr eaLnBrk="1" hangingPunct="1">
              <a:spcBef>
                <a:spcPct val="50000"/>
              </a:spcBef>
              <a:buFontTx/>
              <a:buNone/>
            </a:pPr>
            <a:r>
              <a:rPr lang="de-DE" altLang="de-DE" sz="1400" dirty="0">
                <a:latin typeface="Comic Sans MS" panose="030F0702030302020204" pitchFamily="66" charset="0"/>
              </a:rPr>
              <a:t>und können sehr vielen</a:t>
            </a:r>
          </a:p>
          <a:p>
            <a:pPr eaLnBrk="1" hangingPunct="1">
              <a:spcBef>
                <a:spcPct val="50000"/>
              </a:spcBef>
              <a:buFontTx/>
              <a:buNone/>
            </a:pPr>
            <a:r>
              <a:rPr lang="de-DE" altLang="de-DE" sz="1400" dirty="0">
                <a:latin typeface="Comic Sans MS" panose="030F0702030302020204" pitchFamily="66" charset="0"/>
              </a:rPr>
              <a:t>Kindern mit Förderbedarf</a:t>
            </a:r>
          </a:p>
          <a:p>
            <a:pPr eaLnBrk="1" hangingPunct="1">
              <a:spcBef>
                <a:spcPct val="50000"/>
              </a:spcBef>
              <a:buFontTx/>
              <a:buNone/>
            </a:pPr>
            <a:r>
              <a:rPr lang="de-DE" altLang="de-DE" sz="1400" dirty="0">
                <a:latin typeface="Comic Sans MS" panose="030F0702030302020204" pitchFamily="66" charset="0"/>
              </a:rPr>
              <a:t>gerecht werden.</a:t>
            </a:r>
          </a:p>
          <a:p>
            <a:pPr eaLnBrk="1" hangingPunct="1">
              <a:spcBef>
                <a:spcPct val="50000"/>
              </a:spcBef>
              <a:buFontTx/>
              <a:buNone/>
            </a:pPr>
            <a:endParaRPr lang="de-DE" altLang="de-DE" sz="1400" dirty="0">
              <a:latin typeface="Comic Sans MS" panose="030F0702030302020204" pitchFamily="66" charset="0"/>
            </a:endParaRPr>
          </a:p>
        </p:txBody>
      </p:sp>
      <p:cxnSp>
        <p:nvCxnSpPr>
          <p:cNvPr id="3" name="Gerade Verbindung mit Pfeil 2">
            <a:extLst>
              <a:ext uri="{FF2B5EF4-FFF2-40B4-BE49-F238E27FC236}">
                <a16:creationId xmlns:a16="http://schemas.microsoft.com/office/drawing/2014/main" id="{431FE5A5-4053-4C76-86DE-8BBAEEAFC2D2}"/>
              </a:ext>
            </a:extLst>
          </p:cNvPr>
          <p:cNvCxnSpPr/>
          <p:nvPr/>
        </p:nvCxnSpPr>
        <p:spPr>
          <a:xfrm flipH="1">
            <a:off x="1619672" y="1701155"/>
            <a:ext cx="1223963" cy="287337"/>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5" name="Gerade Verbindung mit Pfeil 4">
            <a:extLst>
              <a:ext uri="{FF2B5EF4-FFF2-40B4-BE49-F238E27FC236}">
                <a16:creationId xmlns:a16="http://schemas.microsoft.com/office/drawing/2014/main" id="{C906EC03-BAA9-4168-8200-C424ABCBB0C2}"/>
              </a:ext>
            </a:extLst>
          </p:cNvPr>
          <p:cNvCxnSpPr/>
          <p:nvPr/>
        </p:nvCxnSpPr>
        <p:spPr>
          <a:xfrm>
            <a:off x="4283968" y="1629321"/>
            <a:ext cx="0" cy="287337"/>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11" name="Gerade Verbindung mit Pfeil 10">
            <a:extLst>
              <a:ext uri="{FF2B5EF4-FFF2-40B4-BE49-F238E27FC236}">
                <a16:creationId xmlns:a16="http://schemas.microsoft.com/office/drawing/2014/main" id="{2C745D27-F9ED-45A3-805E-454D1F6E68F0}"/>
              </a:ext>
            </a:extLst>
          </p:cNvPr>
          <p:cNvCxnSpPr>
            <a:cxnSpLocks/>
          </p:cNvCxnSpPr>
          <p:nvPr/>
        </p:nvCxnSpPr>
        <p:spPr>
          <a:xfrm>
            <a:off x="6516216" y="1629321"/>
            <a:ext cx="1223963" cy="287337"/>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12" name="Gerade Verbindung mit Pfeil 11">
            <a:extLst>
              <a:ext uri="{FF2B5EF4-FFF2-40B4-BE49-F238E27FC236}">
                <a16:creationId xmlns:a16="http://schemas.microsoft.com/office/drawing/2014/main" id="{4768B4D4-45DC-4FE5-BB5B-3CBB0E278535}"/>
              </a:ext>
            </a:extLst>
          </p:cNvPr>
          <p:cNvCxnSpPr/>
          <p:nvPr/>
        </p:nvCxnSpPr>
        <p:spPr>
          <a:xfrm>
            <a:off x="1331640" y="2637356"/>
            <a:ext cx="0" cy="288925"/>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13" name="Gerade Verbindung mit Pfeil 12">
            <a:extLst>
              <a:ext uri="{FF2B5EF4-FFF2-40B4-BE49-F238E27FC236}">
                <a16:creationId xmlns:a16="http://schemas.microsoft.com/office/drawing/2014/main" id="{655D16EC-261E-4EBE-BAA1-5D545C9D8972}"/>
              </a:ext>
            </a:extLst>
          </p:cNvPr>
          <p:cNvCxnSpPr/>
          <p:nvPr/>
        </p:nvCxnSpPr>
        <p:spPr>
          <a:xfrm>
            <a:off x="4283968" y="2645814"/>
            <a:ext cx="0" cy="288925"/>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14" name="Gerade Verbindung mit Pfeil 13">
            <a:extLst>
              <a:ext uri="{FF2B5EF4-FFF2-40B4-BE49-F238E27FC236}">
                <a16:creationId xmlns:a16="http://schemas.microsoft.com/office/drawing/2014/main" id="{2ABDFA48-CD79-44AA-8795-D283A1AFBD0D}"/>
              </a:ext>
            </a:extLst>
          </p:cNvPr>
          <p:cNvCxnSpPr/>
          <p:nvPr/>
        </p:nvCxnSpPr>
        <p:spPr>
          <a:xfrm>
            <a:off x="7308304" y="2645814"/>
            <a:ext cx="0" cy="288925"/>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3957973079"/>
      </p:ext>
    </p:extLst>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1779</Words>
  <Application>Microsoft Office PowerPoint</Application>
  <PresentationFormat>Bildschirmpräsentation (4:3)</PresentationFormat>
  <Paragraphs>218</Paragraphs>
  <Slides>21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21</vt:i4>
      </vt:variant>
    </vt:vector>
  </HeadingPairs>
  <TitlesOfParts>
    <vt:vector size="26" baseType="lpstr">
      <vt:lpstr>Arial</vt:lpstr>
      <vt:lpstr>Comic Sans MS</vt:lpstr>
      <vt:lpstr>Open Sans</vt:lpstr>
      <vt:lpstr>Wingdings</vt:lpstr>
      <vt:lpstr>Standarddesign</vt:lpstr>
      <vt:lpstr>PowerPoint-Präsentation</vt:lpstr>
      <vt:lpstr>Ihr Kind kommt in die Schule</vt:lpstr>
      <vt:lpstr>Die Aufnahme in die Grundschule:</vt:lpstr>
      <vt:lpstr>Vorzeitige Aufnahme:</vt:lpstr>
      <vt:lpstr>Welche Kinder können zurückgestellt werden?</vt:lpstr>
      <vt:lpstr>Kinder mit Förderbedarf</vt:lpstr>
      <vt:lpstr>Muss ich mein Kind überhaupt anmelden?</vt:lpstr>
      <vt:lpstr>   Sprengelpflicht</vt:lpstr>
      <vt:lpstr>   Ihr Kind soll eine andere Schule besuchen</vt:lpstr>
      <vt:lpstr>   Wie erfolgt die Schulanmeldung?</vt:lpstr>
      <vt:lpstr>   Wie erfolgt die Schulanmeldung?</vt:lpstr>
      <vt:lpstr>   Wie erfolgt die Schulanmeldung?</vt:lpstr>
      <vt:lpstr>   Wie erfolgt die Schulanmeldung?</vt:lpstr>
      <vt:lpstr>Die Zeit bis zum Schulanfang</vt:lpstr>
      <vt:lpstr>Das sollten Sie außerdem wissen….</vt:lpstr>
      <vt:lpstr>Hort und Mittagsbetreuung</vt:lpstr>
      <vt:lpstr>Schulweg</vt:lpstr>
      <vt:lpstr>Elternmitarbeit:</vt:lpstr>
      <vt:lpstr>Ihre Ansprechpartner bei uns:</vt:lpstr>
      <vt:lpstr>Das können sie jetzt schon kaufen: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Kinder kommen in die Schule</dc:title>
  <dc:creator>Gebriele Klenk</dc:creator>
  <cp:lastModifiedBy>Kathrin Beck</cp:lastModifiedBy>
  <cp:revision>156</cp:revision>
  <cp:lastPrinted>2022-02-07T15:06:49Z</cp:lastPrinted>
  <dcterms:created xsi:type="dcterms:W3CDTF">2007-03-25T17:35:16Z</dcterms:created>
  <dcterms:modified xsi:type="dcterms:W3CDTF">2024-01-10T10:22:22Z</dcterms:modified>
</cp:coreProperties>
</file>